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74"/>
  </p:notesMasterIdLst>
  <p:sldIdLst>
    <p:sldId id="256" r:id="rId2"/>
    <p:sldId id="258" r:id="rId3"/>
    <p:sldId id="1086" r:id="rId4"/>
    <p:sldId id="1099" r:id="rId5"/>
    <p:sldId id="1087" r:id="rId6"/>
    <p:sldId id="1146" r:id="rId7"/>
    <p:sldId id="1089" r:id="rId8"/>
    <p:sldId id="1134" r:id="rId9"/>
    <p:sldId id="1090" r:id="rId10"/>
    <p:sldId id="1092" r:id="rId11"/>
    <p:sldId id="1093" r:id="rId12"/>
    <p:sldId id="1094" r:id="rId13"/>
    <p:sldId id="1095" r:id="rId14"/>
    <p:sldId id="1096" r:id="rId15"/>
    <p:sldId id="1141" r:id="rId16"/>
    <p:sldId id="1136" r:id="rId17"/>
    <p:sldId id="1140" r:id="rId18"/>
    <p:sldId id="1097" r:id="rId19"/>
    <p:sldId id="1098" r:id="rId20"/>
    <p:sldId id="969" r:id="rId21"/>
    <p:sldId id="987" r:id="rId22"/>
    <p:sldId id="988" r:id="rId23"/>
    <p:sldId id="975" r:id="rId24"/>
    <p:sldId id="989" r:id="rId25"/>
    <p:sldId id="1062" r:id="rId26"/>
    <p:sldId id="1063" r:id="rId27"/>
    <p:sldId id="1100" r:id="rId28"/>
    <p:sldId id="1137" r:id="rId29"/>
    <p:sldId id="1054" r:id="rId30"/>
    <p:sldId id="1102" r:id="rId31"/>
    <p:sldId id="1103" r:id="rId32"/>
    <p:sldId id="1101" r:id="rId33"/>
    <p:sldId id="1066" r:id="rId34"/>
    <p:sldId id="1067" r:id="rId35"/>
    <p:sldId id="1110" r:id="rId36"/>
    <p:sldId id="1068" r:id="rId37"/>
    <p:sldId id="1069" r:id="rId38"/>
    <p:sldId id="1104" r:id="rId39"/>
    <p:sldId id="1070" r:id="rId40"/>
    <p:sldId id="1108" r:id="rId41"/>
    <p:sldId id="1109" r:id="rId42"/>
    <p:sldId id="1074" r:id="rId43"/>
    <p:sldId id="1126" r:id="rId44"/>
    <p:sldId id="907" r:id="rId45"/>
    <p:sldId id="1111" r:id="rId46"/>
    <p:sldId id="1071" r:id="rId47"/>
    <p:sldId id="1105" r:id="rId48"/>
    <p:sldId id="1112" r:id="rId49"/>
    <p:sldId id="1113" r:id="rId50"/>
    <p:sldId id="1115" r:id="rId51"/>
    <p:sldId id="1114" r:id="rId52"/>
    <p:sldId id="1116" r:id="rId53"/>
    <p:sldId id="1117" r:id="rId54"/>
    <p:sldId id="1118" r:id="rId55"/>
    <p:sldId id="1119" r:id="rId56"/>
    <p:sldId id="1120" r:id="rId57"/>
    <p:sldId id="1008" r:id="rId58"/>
    <p:sldId id="1122" r:id="rId59"/>
    <p:sldId id="1009" r:id="rId60"/>
    <p:sldId id="1123" r:id="rId61"/>
    <p:sldId id="1107" r:id="rId62"/>
    <p:sldId id="1127" r:id="rId63"/>
    <p:sldId id="1128" r:id="rId64"/>
    <p:sldId id="1129" r:id="rId65"/>
    <p:sldId id="1130" r:id="rId66"/>
    <p:sldId id="1138" r:id="rId67"/>
    <p:sldId id="1133" r:id="rId68"/>
    <p:sldId id="1142" r:id="rId69"/>
    <p:sldId id="1132" r:id="rId70"/>
    <p:sldId id="1139" r:id="rId71"/>
    <p:sldId id="1052" r:id="rId72"/>
    <p:sldId id="1147" r:id="rId73"/>
  </p:sldIdLst>
  <p:sldSz cx="9144000" cy="6858000" type="screen4x3"/>
  <p:notesSz cx="6858000" cy="9144000"/>
  <p:defaultTextStyle>
    <a:defPPr>
      <a:defRPr lang="en-US"/>
    </a:defPPr>
    <a:lvl1pPr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1pPr>
    <a:lvl2pPr marL="4572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2pPr>
    <a:lvl3pPr marL="9144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3pPr>
    <a:lvl4pPr marL="13716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4pPr>
    <a:lvl5pPr marL="1828800" algn="l" rtl="0" fontAlgn="base">
      <a:spcBef>
        <a:spcPct val="20000"/>
      </a:spcBef>
      <a:spcAft>
        <a:spcPct val="0"/>
      </a:spcAft>
      <a:buClr>
        <a:srgbClr val="8E0D30"/>
      </a:buClr>
      <a:buChar char="•"/>
      <a:defRPr sz="3200" kern="1200">
        <a:solidFill>
          <a:schemeClr val="tx1"/>
        </a:solidFill>
        <a:latin typeface="Times New Roman" pitchFamily="18" charset="0"/>
        <a:ea typeface="+mn-ea"/>
        <a:cs typeface="Arial" charset="0"/>
      </a:defRPr>
    </a:lvl5pPr>
    <a:lvl6pPr marL="2286000" algn="l" defTabSz="914400" rtl="0" eaLnBrk="1" latinLnBrk="0" hangingPunct="1">
      <a:defRPr sz="3200" kern="1200">
        <a:solidFill>
          <a:schemeClr val="tx1"/>
        </a:solidFill>
        <a:latin typeface="Times New Roman" pitchFamily="18" charset="0"/>
        <a:ea typeface="+mn-ea"/>
        <a:cs typeface="Arial" charset="0"/>
      </a:defRPr>
    </a:lvl6pPr>
    <a:lvl7pPr marL="2743200" algn="l" defTabSz="914400" rtl="0" eaLnBrk="1" latinLnBrk="0" hangingPunct="1">
      <a:defRPr sz="3200" kern="1200">
        <a:solidFill>
          <a:schemeClr val="tx1"/>
        </a:solidFill>
        <a:latin typeface="Times New Roman" pitchFamily="18" charset="0"/>
        <a:ea typeface="+mn-ea"/>
        <a:cs typeface="Arial" charset="0"/>
      </a:defRPr>
    </a:lvl7pPr>
    <a:lvl8pPr marL="3200400" algn="l" defTabSz="914400" rtl="0" eaLnBrk="1" latinLnBrk="0" hangingPunct="1">
      <a:defRPr sz="3200" kern="1200">
        <a:solidFill>
          <a:schemeClr val="tx1"/>
        </a:solidFill>
        <a:latin typeface="Times New Roman" pitchFamily="18" charset="0"/>
        <a:ea typeface="+mn-ea"/>
        <a:cs typeface="Arial" charset="0"/>
      </a:defRPr>
    </a:lvl8pPr>
    <a:lvl9pPr marL="3657600" algn="l" defTabSz="914400" rtl="0" eaLnBrk="1" latinLnBrk="0" hangingPunct="1">
      <a:defRPr sz="32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73"/>
    <p:restoredTop sz="83463"/>
  </p:normalViewPr>
  <p:slideViewPr>
    <p:cSldViewPr snapToGrid="0">
      <p:cViewPr varScale="1">
        <p:scale>
          <a:sx n="98" d="100"/>
          <a:sy n="98" d="100"/>
        </p:scale>
        <p:origin x="1584" y="488"/>
      </p:cViewPr>
      <p:guideLst/>
    </p:cSldViewPr>
  </p:slideViewPr>
  <p:notesTextViewPr>
    <p:cViewPr>
      <p:scale>
        <a:sx n="1" d="1"/>
        <a:sy n="1" d="1"/>
      </p:scale>
      <p:origin x="0" y="0"/>
    </p:cViewPr>
  </p:notesTextViewPr>
  <p:sorterViewPr>
    <p:cViewPr>
      <p:scale>
        <a:sx n="82" d="100"/>
        <a:sy n="82"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3ED7A-E0CC-A14D-8702-3DBB30C4345D}" type="datetimeFigureOut">
              <a:rPr lang="en-US" smtClean="0"/>
              <a:t>2/28/25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12B09-6666-2149-A7EC-89A035875DEE}" type="slidenum">
              <a:rPr lang="en-US" smtClean="0"/>
              <a:t>‹#›</a:t>
            </a:fld>
            <a:endParaRPr lang="en-US"/>
          </a:p>
        </p:txBody>
      </p:sp>
    </p:spTree>
    <p:extLst>
      <p:ext uri="{BB962C8B-B14F-4D97-AF65-F5344CB8AC3E}">
        <p14:creationId xmlns:p14="http://schemas.microsoft.com/office/powerpoint/2010/main" val="2405811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a:t>
            </a:fld>
            <a:endParaRPr lang="en-US"/>
          </a:p>
        </p:txBody>
      </p:sp>
    </p:spTree>
    <p:extLst>
      <p:ext uri="{BB962C8B-B14F-4D97-AF65-F5344CB8AC3E}">
        <p14:creationId xmlns:p14="http://schemas.microsoft.com/office/powerpoint/2010/main" val="1661547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17</a:t>
            </a:fld>
            <a:endParaRPr lang="en-US"/>
          </a:p>
        </p:txBody>
      </p:sp>
    </p:spTree>
    <p:extLst>
      <p:ext uri="{BB962C8B-B14F-4D97-AF65-F5344CB8AC3E}">
        <p14:creationId xmlns:p14="http://schemas.microsoft.com/office/powerpoint/2010/main" val="4096783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Summarize things here:</a:t>
            </a:r>
          </a:p>
          <a:p>
            <a:r>
              <a:rPr lang="en-US" dirty="0"/>
              <a:t>Training / test</a:t>
            </a:r>
          </a:p>
          <a:p>
            <a:r>
              <a:rPr lang="en-US" dirty="0"/>
              <a:t>CV</a:t>
            </a:r>
          </a:p>
          <a:p>
            <a:r>
              <a:rPr lang="en-US" dirty="0"/>
              <a:t>CVLOO</a:t>
            </a:r>
          </a:p>
          <a:p>
            <a:r>
              <a:rPr lang="en-US" dirty="0"/>
              <a:t>Validation </a:t>
            </a:r>
            <a:r>
              <a:rPr lang="en-US" dirty="0" err="1"/>
              <a:t>Setjk</a:t>
            </a:r>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18</a:t>
            </a:fld>
            <a:endParaRPr lang="en-US"/>
          </a:p>
        </p:txBody>
      </p:sp>
    </p:spTree>
    <p:extLst>
      <p:ext uri="{BB962C8B-B14F-4D97-AF65-F5344CB8AC3E}">
        <p14:creationId xmlns:p14="http://schemas.microsoft.com/office/powerpoint/2010/main" val="1580095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the overall “truth” is not 50%?</a:t>
            </a:r>
          </a:p>
          <a:p>
            <a:endParaRPr lang="en-US" dirty="0"/>
          </a:p>
          <a:p>
            <a:r>
              <a:rPr lang="en-US" dirty="0"/>
              <a:t>What if the cost of something is much higher?  You are willing to accept a much smaller probability.  </a:t>
            </a:r>
          </a:p>
          <a:p>
            <a:endParaRPr lang="en-US" dirty="0"/>
          </a:p>
          <a:p>
            <a:r>
              <a:rPr lang="en-US" dirty="0"/>
              <a:t>What if I can only take action on a smaller percent (budget for a task)? </a:t>
            </a:r>
          </a:p>
        </p:txBody>
      </p:sp>
      <p:sp>
        <p:nvSpPr>
          <p:cNvPr id="4" name="Slide Number Placeholder 3"/>
          <p:cNvSpPr>
            <a:spLocks noGrp="1"/>
          </p:cNvSpPr>
          <p:nvPr>
            <p:ph type="sldNum" sz="quarter" idx="5"/>
          </p:nvPr>
        </p:nvSpPr>
        <p:spPr/>
        <p:txBody>
          <a:bodyPr/>
          <a:lstStyle/>
          <a:p>
            <a:fld id="{85312B09-6666-2149-A7EC-89A035875DEE}" type="slidenum">
              <a:rPr lang="en-US" smtClean="0"/>
              <a:t>20</a:t>
            </a:fld>
            <a:endParaRPr lang="en-US"/>
          </a:p>
        </p:txBody>
      </p:sp>
    </p:spTree>
    <p:extLst>
      <p:ext uri="{BB962C8B-B14F-4D97-AF65-F5344CB8AC3E}">
        <p14:creationId xmlns:p14="http://schemas.microsoft.com/office/powerpoint/2010/main" val="4241944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23</a:t>
            </a:fld>
            <a:endParaRPr lang="en-US"/>
          </a:p>
        </p:txBody>
      </p:sp>
    </p:spTree>
    <p:extLst>
      <p:ext uri="{BB962C8B-B14F-4D97-AF65-F5344CB8AC3E}">
        <p14:creationId xmlns:p14="http://schemas.microsoft.com/office/powerpoint/2010/main" val="714395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expect 50% churn</a:t>
            </a:r>
          </a:p>
          <a:p>
            <a:r>
              <a:rPr lang="en-US" dirty="0"/>
              <a:t>Cant act on it anyway</a:t>
            </a:r>
          </a:p>
          <a:p>
            <a:r>
              <a:rPr lang="en-US" dirty="0"/>
              <a:t>Maybe acting is expensive</a:t>
            </a:r>
          </a:p>
        </p:txBody>
      </p:sp>
      <p:sp>
        <p:nvSpPr>
          <p:cNvPr id="4" name="Slide Number Placeholder 3"/>
          <p:cNvSpPr>
            <a:spLocks noGrp="1"/>
          </p:cNvSpPr>
          <p:nvPr>
            <p:ph type="sldNum" sz="quarter" idx="5"/>
          </p:nvPr>
        </p:nvSpPr>
        <p:spPr/>
        <p:txBody>
          <a:bodyPr/>
          <a:lstStyle/>
          <a:p>
            <a:fld id="{85312B09-6666-2149-A7EC-89A035875DEE}" type="slidenum">
              <a:rPr lang="en-US" smtClean="0"/>
              <a:t>24</a:t>
            </a:fld>
            <a:endParaRPr lang="en-US"/>
          </a:p>
        </p:txBody>
      </p:sp>
    </p:spTree>
    <p:extLst>
      <p:ext uri="{BB962C8B-B14F-4D97-AF65-F5344CB8AC3E}">
        <p14:creationId xmlns:p14="http://schemas.microsoft.com/office/powerpoint/2010/main" val="514669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25</a:t>
            </a:fld>
            <a:endParaRPr lang="en-US"/>
          </a:p>
        </p:txBody>
      </p:sp>
    </p:spTree>
    <p:extLst>
      <p:ext uri="{BB962C8B-B14F-4D97-AF65-F5344CB8AC3E}">
        <p14:creationId xmlns:p14="http://schemas.microsoft.com/office/powerpoint/2010/main" val="1711823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What factors might go into determining who you send the mail to?  </a:t>
            </a:r>
          </a:p>
          <a:p>
            <a:endParaRPr lang="en-US" dirty="0"/>
          </a:p>
          <a:p>
            <a:r>
              <a:rPr lang="en-US" dirty="0"/>
              <a:t>AKA – where do you set the threshold</a:t>
            </a:r>
          </a:p>
          <a:p>
            <a:pPr marL="171450" indent="-171450">
              <a:buFontTx/>
              <a:buChar char="-"/>
            </a:pPr>
            <a:r>
              <a:rPr lang="en-US" dirty="0"/>
              <a:t>Depends on cost, budget</a:t>
            </a:r>
          </a:p>
          <a:p>
            <a:pPr marL="171450" indent="-171450">
              <a:buFontTx/>
              <a:buChar char="-"/>
            </a:pPr>
            <a:r>
              <a:rPr lang="en-US" dirty="0"/>
              <a:t>Probability of success</a:t>
            </a:r>
          </a:p>
          <a:p>
            <a:pPr marL="171450" indent="-171450">
              <a:buFontTx/>
              <a:buChar char="-"/>
            </a:pPr>
            <a:r>
              <a:rPr lang="en-US" dirty="0"/>
              <a:t>Cost of type 1 and type 2 error </a:t>
            </a:r>
          </a:p>
          <a:p>
            <a:pPr marL="171450" indent="-171450">
              <a:buFontTx/>
              <a:buChar char="-"/>
            </a:pPr>
            <a:endParaRPr lang="en-US" dirty="0"/>
          </a:p>
          <a:p>
            <a:r>
              <a:rPr lang="en-US" dirty="0"/>
              <a:t>Lead them </a:t>
            </a:r>
            <a:r>
              <a:rPr lang="en-US" dirty="0" err="1"/>
              <a:t>to..what</a:t>
            </a:r>
            <a:r>
              <a:rPr lang="en-US" dirty="0"/>
              <a:t> are the errors….</a:t>
            </a:r>
          </a:p>
        </p:txBody>
      </p:sp>
      <p:sp>
        <p:nvSpPr>
          <p:cNvPr id="4" name="Slide Number Placeholder 3"/>
          <p:cNvSpPr>
            <a:spLocks noGrp="1"/>
          </p:cNvSpPr>
          <p:nvPr>
            <p:ph type="sldNum" sz="quarter" idx="5"/>
          </p:nvPr>
        </p:nvSpPr>
        <p:spPr/>
        <p:txBody>
          <a:bodyPr/>
          <a:lstStyle/>
          <a:p>
            <a:fld id="{85312B09-6666-2149-A7EC-89A035875DEE}" type="slidenum">
              <a:rPr lang="en-US" smtClean="0"/>
              <a:t>26</a:t>
            </a:fld>
            <a:endParaRPr lang="en-US"/>
          </a:p>
        </p:txBody>
      </p:sp>
    </p:spTree>
    <p:extLst>
      <p:ext uri="{BB962C8B-B14F-4D97-AF65-F5344CB8AC3E}">
        <p14:creationId xmlns:p14="http://schemas.microsoft.com/office/powerpoint/2010/main" val="1211879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cost of the mailing?</a:t>
            </a:r>
          </a:p>
          <a:p>
            <a:r>
              <a:rPr lang="en-US" dirty="0"/>
              <a:t>What is the expected take rate?</a:t>
            </a:r>
          </a:p>
          <a:p>
            <a:r>
              <a:rPr lang="en-US" dirty="0"/>
              <a:t>How much do we expect to make</a:t>
            </a:r>
          </a:p>
          <a:p>
            <a:r>
              <a:rPr lang="en-US" dirty="0"/>
              <a:t>What is your budget? </a:t>
            </a:r>
          </a:p>
        </p:txBody>
      </p:sp>
      <p:sp>
        <p:nvSpPr>
          <p:cNvPr id="4" name="Slide Number Placeholder 3"/>
          <p:cNvSpPr>
            <a:spLocks noGrp="1"/>
          </p:cNvSpPr>
          <p:nvPr>
            <p:ph type="sldNum" sz="quarter" idx="5"/>
          </p:nvPr>
        </p:nvSpPr>
        <p:spPr/>
        <p:txBody>
          <a:bodyPr/>
          <a:lstStyle/>
          <a:p>
            <a:fld id="{85312B09-6666-2149-A7EC-89A035875DEE}" type="slidenum">
              <a:rPr lang="en-US" smtClean="0"/>
              <a:t>27</a:t>
            </a:fld>
            <a:endParaRPr lang="en-US"/>
          </a:p>
        </p:txBody>
      </p:sp>
    </p:spTree>
    <p:extLst>
      <p:ext uri="{BB962C8B-B14F-4D97-AF65-F5344CB8AC3E}">
        <p14:creationId xmlns:p14="http://schemas.microsoft.com/office/powerpoint/2010/main" val="3023465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29</a:t>
            </a:fld>
            <a:endParaRPr lang="en-US"/>
          </a:p>
        </p:txBody>
      </p:sp>
    </p:spTree>
    <p:extLst>
      <p:ext uri="{BB962C8B-B14F-4D97-AF65-F5344CB8AC3E}">
        <p14:creationId xmlns:p14="http://schemas.microsoft.com/office/powerpoint/2010/main" val="138439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pharma / drugs</a:t>
            </a:r>
          </a:p>
          <a:p>
            <a:r>
              <a:rPr lang="en-US" dirty="0"/>
              <a:t>Disease </a:t>
            </a:r>
            <a:r>
              <a:rPr lang="en-US" dirty="0" err="1"/>
              <a:t>detection..maybe</a:t>
            </a:r>
            <a:r>
              <a:rPr lang="en-US" dirty="0"/>
              <a:t> false positive isn’t so bad, because you can just send for a different test</a:t>
            </a:r>
          </a:p>
          <a:p>
            <a:r>
              <a:rPr lang="en-US" dirty="0"/>
              <a:t>new software - amazon -  engaging more customers / more revenue</a:t>
            </a:r>
          </a:p>
        </p:txBody>
      </p:sp>
      <p:sp>
        <p:nvSpPr>
          <p:cNvPr id="4" name="Slide Number Placeholder 3"/>
          <p:cNvSpPr>
            <a:spLocks noGrp="1"/>
          </p:cNvSpPr>
          <p:nvPr>
            <p:ph type="sldNum" sz="quarter" idx="5"/>
          </p:nvPr>
        </p:nvSpPr>
        <p:spPr/>
        <p:txBody>
          <a:bodyPr/>
          <a:lstStyle/>
          <a:p>
            <a:fld id="{85312B09-6666-2149-A7EC-89A035875DEE}" type="slidenum">
              <a:rPr lang="en-US" smtClean="0"/>
              <a:t>30</a:t>
            </a:fld>
            <a:endParaRPr lang="en-US"/>
          </a:p>
        </p:txBody>
      </p:sp>
    </p:spTree>
    <p:extLst>
      <p:ext uri="{BB962C8B-B14F-4D97-AF65-F5344CB8AC3E}">
        <p14:creationId xmlns:p14="http://schemas.microsoft.com/office/powerpoint/2010/main" val="59888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a:t>
            </a:fld>
            <a:endParaRPr lang="en-US"/>
          </a:p>
        </p:txBody>
      </p:sp>
    </p:spTree>
    <p:extLst>
      <p:ext uri="{BB962C8B-B14F-4D97-AF65-F5344CB8AC3E}">
        <p14:creationId xmlns:p14="http://schemas.microsoft.com/office/powerpoint/2010/main" val="53996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r>
              <a:rPr lang="en-US" dirty="0">
                <a:latin typeface="Arial" pitchFamily="34" charset="0"/>
              </a:rPr>
              <a:t>What is the accuracy???</a:t>
            </a:r>
          </a:p>
        </p:txBody>
      </p:sp>
    </p:spTree>
    <p:extLst>
      <p:ext uri="{BB962C8B-B14F-4D97-AF65-F5344CB8AC3E}">
        <p14:creationId xmlns:p14="http://schemas.microsoft.com/office/powerpoint/2010/main" val="1651125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 2/6</a:t>
            </a:r>
          </a:p>
          <a:p>
            <a:r>
              <a:rPr lang="en-US" dirty="0"/>
              <a:t>FN = 3/14</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32</a:t>
            </a:fld>
            <a:endParaRPr lang="en-US"/>
          </a:p>
        </p:txBody>
      </p:sp>
    </p:spTree>
    <p:extLst>
      <p:ext uri="{BB962C8B-B14F-4D97-AF65-F5344CB8AC3E}">
        <p14:creationId xmlns:p14="http://schemas.microsoft.com/office/powerpoint/2010/main" val="1973997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 2/6</a:t>
            </a:r>
          </a:p>
          <a:p>
            <a:r>
              <a:rPr lang="en-US" dirty="0"/>
              <a:t>FN = 3/14</a:t>
            </a:r>
          </a:p>
        </p:txBody>
      </p:sp>
      <p:sp>
        <p:nvSpPr>
          <p:cNvPr id="4" name="Slide Number Placeholder 3"/>
          <p:cNvSpPr>
            <a:spLocks noGrp="1"/>
          </p:cNvSpPr>
          <p:nvPr>
            <p:ph type="sldNum" sz="quarter" idx="5"/>
          </p:nvPr>
        </p:nvSpPr>
        <p:spPr/>
        <p:txBody>
          <a:bodyPr/>
          <a:lstStyle/>
          <a:p>
            <a:fld id="{85312B09-6666-2149-A7EC-89A035875DEE}" type="slidenum">
              <a:rPr lang="en-US" smtClean="0"/>
              <a:t>33</a:t>
            </a:fld>
            <a:endParaRPr lang="en-US"/>
          </a:p>
        </p:txBody>
      </p:sp>
    </p:spTree>
    <p:extLst>
      <p:ext uri="{BB962C8B-B14F-4D97-AF65-F5344CB8AC3E}">
        <p14:creationId xmlns:p14="http://schemas.microsoft.com/office/powerpoint/2010/main" val="3836503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34</a:t>
            </a:fld>
            <a:endParaRPr lang="en-US"/>
          </a:p>
        </p:txBody>
      </p:sp>
    </p:spTree>
    <p:extLst>
      <p:ext uri="{BB962C8B-B14F-4D97-AF65-F5344CB8AC3E}">
        <p14:creationId xmlns:p14="http://schemas.microsoft.com/office/powerpoint/2010/main" val="3291826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point (when sorted) generates a new confusion matrix…</a:t>
            </a:r>
          </a:p>
        </p:txBody>
      </p:sp>
      <p:sp>
        <p:nvSpPr>
          <p:cNvPr id="4" name="Slide Number Placeholder 3"/>
          <p:cNvSpPr>
            <a:spLocks noGrp="1"/>
          </p:cNvSpPr>
          <p:nvPr>
            <p:ph type="sldNum" sz="quarter" idx="5"/>
          </p:nvPr>
        </p:nvSpPr>
        <p:spPr/>
        <p:txBody>
          <a:bodyPr/>
          <a:lstStyle/>
          <a:p>
            <a:fld id="{85312B09-6666-2149-A7EC-89A035875DEE}" type="slidenum">
              <a:rPr lang="en-US" smtClean="0"/>
              <a:t>35</a:t>
            </a:fld>
            <a:endParaRPr lang="en-US"/>
          </a:p>
        </p:txBody>
      </p:sp>
    </p:spTree>
    <p:extLst>
      <p:ext uri="{BB962C8B-B14F-4D97-AF65-F5344CB8AC3E}">
        <p14:creationId xmlns:p14="http://schemas.microsoft.com/office/powerpoint/2010/main" val="2827051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36</a:t>
            </a:fld>
            <a:endParaRPr lang="en-US"/>
          </a:p>
        </p:txBody>
      </p:sp>
    </p:spTree>
    <p:extLst>
      <p:ext uri="{BB962C8B-B14F-4D97-AF65-F5344CB8AC3E}">
        <p14:creationId xmlns:p14="http://schemas.microsoft.com/office/powerpoint/2010/main" val="744065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r>
              <a:rPr lang="en-US" dirty="0">
                <a:latin typeface="Arial" pitchFamily="34" charset="0"/>
              </a:rPr>
              <a:t>we quantify the balance of FP and FN via precision and recall</a:t>
            </a:r>
          </a:p>
        </p:txBody>
      </p:sp>
    </p:spTree>
    <p:extLst>
      <p:ext uri="{BB962C8B-B14F-4D97-AF65-F5344CB8AC3E}">
        <p14:creationId xmlns:p14="http://schemas.microsoft.com/office/powerpoint/2010/main" val="2956732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tradeoffs here? </a:t>
            </a:r>
          </a:p>
          <a:p>
            <a:endParaRPr lang="en-US" dirty="0"/>
          </a:p>
          <a:p>
            <a:r>
              <a:rPr lang="en-US" dirty="0"/>
              <a:t>Calculate precision and recall for each of these cases</a:t>
            </a:r>
          </a:p>
          <a:p>
            <a:endParaRPr lang="en-US" dirty="0"/>
          </a:p>
          <a:p>
            <a:r>
              <a:rPr lang="en-US" dirty="0"/>
              <a:t>75/ 43 f=55</a:t>
            </a:r>
          </a:p>
          <a:p>
            <a:r>
              <a:rPr lang="en-US" dirty="0"/>
              <a:t>66/ 57 f=61</a:t>
            </a:r>
          </a:p>
          <a:p>
            <a:r>
              <a:rPr lang="en-US" dirty="0"/>
              <a:t>50/ 100 f=67</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38</a:t>
            </a:fld>
            <a:endParaRPr lang="en-US"/>
          </a:p>
        </p:txBody>
      </p:sp>
    </p:spTree>
    <p:extLst>
      <p:ext uri="{BB962C8B-B14F-4D97-AF65-F5344CB8AC3E}">
        <p14:creationId xmlns:p14="http://schemas.microsoft.com/office/powerpoint/2010/main" val="687304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r>
              <a:rPr lang="en-US" dirty="0">
                <a:latin typeface="Arial" pitchFamily="34" charset="0"/>
              </a:rPr>
              <a:t>accuracy = 96.5%</a:t>
            </a:r>
          </a:p>
          <a:p>
            <a:r>
              <a:rPr lang="en-US" dirty="0">
                <a:latin typeface="Arial" pitchFamily="34" charset="0"/>
              </a:rPr>
              <a:t>error = 3.5%</a:t>
            </a:r>
          </a:p>
          <a:p>
            <a:r>
              <a:rPr lang="en-US" dirty="0">
                <a:latin typeface="Arial" pitchFamily="34" charset="0"/>
              </a:rPr>
              <a:t>precision = 39%</a:t>
            </a:r>
          </a:p>
          <a:p>
            <a:r>
              <a:rPr lang="en-US" dirty="0">
                <a:latin typeface="Arial" pitchFamily="34" charset="0"/>
              </a:rPr>
              <a:t>recall = 30%</a:t>
            </a:r>
          </a:p>
          <a:p>
            <a:endParaRPr lang="en-US" dirty="0">
              <a:latin typeface="Arial" pitchFamily="34" charset="0"/>
            </a:endParaRPr>
          </a:p>
          <a:p>
            <a:r>
              <a:rPr lang="en-US" dirty="0">
                <a:latin typeface="Arial" pitchFamily="34" charset="0"/>
              </a:rPr>
              <a:t>F=33.9</a:t>
            </a:r>
          </a:p>
        </p:txBody>
      </p:sp>
    </p:spTree>
    <p:extLst>
      <p:ext uri="{BB962C8B-B14F-4D97-AF65-F5344CB8AC3E}">
        <p14:creationId xmlns:p14="http://schemas.microsoft.com/office/powerpoint/2010/main" val="2630968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40</a:t>
            </a:fld>
            <a:endParaRPr lang="en-US"/>
          </a:p>
        </p:txBody>
      </p:sp>
    </p:spTree>
    <p:extLst>
      <p:ext uri="{BB962C8B-B14F-4D97-AF65-F5344CB8AC3E}">
        <p14:creationId xmlns:p14="http://schemas.microsoft.com/office/powerpoint/2010/main" val="416375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a:t>
            </a:fld>
            <a:endParaRPr lang="en-US"/>
          </a:p>
        </p:txBody>
      </p:sp>
    </p:spTree>
    <p:extLst>
      <p:ext uri="{BB962C8B-B14F-4D97-AF65-F5344CB8AC3E}">
        <p14:creationId xmlns:p14="http://schemas.microsoft.com/office/powerpoint/2010/main" val="359146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might end up predicting almost all cases as positive</a:t>
            </a:r>
          </a:p>
        </p:txBody>
      </p:sp>
      <p:sp>
        <p:nvSpPr>
          <p:cNvPr id="4" name="Slide Number Placeholder 3"/>
          <p:cNvSpPr>
            <a:spLocks noGrp="1"/>
          </p:cNvSpPr>
          <p:nvPr>
            <p:ph type="sldNum" sz="quarter" idx="5"/>
          </p:nvPr>
        </p:nvSpPr>
        <p:spPr/>
        <p:txBody>
          <a:bodyPr/>
          <a:lstStyle/>
          <a:p>
            <a:fld id="{85312B09-6666-2149-A7EC-89A035875DEE}" type="slidenum">
              <a:rPr lang="en-US" smtClean="0"/>
              <a:t>43</a:t>
            </a:fld>
            <a:endParaRPr lang="en-US"/>
          </a:p>
        </p:txBody>
      </p:sp>
    </p:spTree>
    <p:extLst>
      <p:ext uri="{BB962C8B-B14F-4D97-AF65-F5344CB8AC3E}">
        <p14:creationId xmlns:p14="http://schemas.microsoft.com/office/powerpoint/2010/main" val="3913643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r>
              <a:rPr lang="en-US" dirty="0">
                <a:latin typeface="Arial" pitchFamily="34" charset="0"/>
              </a:rPr>
              <a:t>harmonic mean </a:t>
            </a:r>
          </a:p>
          <a:p>
            <a:endParaRPr lang="en-US" dirty="0">
              <a:latin typeface="Arial" pitchFamily="34" charset="0"/>
            </a:endParaRPr>
          </a:p>
          <a:p>
            <a:r>
              <a:rPr lang="en-US" dirty="0">
                <a:latin typeface="Arial" pitchFamily="34" charset="0"/>
              </a:rPr>
              <a:t>= .35 for example on last slide</a:t>
            </a:r>
          </a:p>
          <a:p>
            <a:endParaRPr lang="en-US" dirty="0">
              <a:latin typeface="Arial" pitchFamily="34" charset="0"/>
            </a:endParaRPr>
          </a:p>
        </p:txBody>
      </p:sp>
    </p:spTree>
    <p:extLst>
      <p:ext uri="{BB962C8B-B14F-4D97-AF65-F5344CB8AC3E}">
        <p14:creationId xmlns:p14="http://schemas.microsoft.com/office/powerpoint/2010/main" val="3307968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you to visualize the balance between </a:t>
            </a:r>
            <a:r>
              <a:rPr lang="en-US" dirty="0" err="1"/>
              <a:t>precisison</a:t>
            </a:r>
            <a:r>
              <a:rPr lang="en-US" dirty="0"/>
              <a:t> and recall  and make a </a:t>
            </a:r>
            <a:r>
              <a:rPr lang="en-US" dirty="0" err="1"/>
              <a:t>decsions</a:t>
            </a:r>
            <a:r>
              <a:rPr lang="en-US" dirty="0"/>
              <a:t>…</a:t>
            </a:r>
          </a:p>
        </p:txBody>
      </p:sp>
      <p:sp>
        <p:nvSpPr>
          <p:cNvPr id="4" name="Slide Number Placeholder 3"/>
          <p:cNvSpPr>
            <a:spLocks noGrp="1"/>
          </p:cNvSpPr>
          <p:nvPr>
            <p:ph type="sldNum" sz="quarter" idx="5"/>
          </p:nvPr>
        </p:nvSpPr>
        <p:spPr/>
        <p:txBody>
          <a:bodyPr/>
          <a:lstStyle/>
          <a:p>
            <a:fld id="{85312B09-6666-2149-A7EC-89A035875DEE}" type="slidenum">
              <a:rPr lang="en-US" smtClean="0"/>
              <a:t>46</a:t>
            </a:fld>
            <a:endParaRPr lang="en-US"/>
          </a:p>
        </p:txBody>
      </p:sp>
    </p:spTree>
    <p:extLst>
      <p:ext uri="{BB962C8B-B14F-4D97-AF65-F5344CB8AC3E}">
        <p14:creationId xmlns:p14="http://schemas.microsoft.com/office/powerpoint/2010/main" val="1274975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if we have a budget and can only send a certain number of cases…</a:t>
            </a:r>
          </a:p>
          <a:p>
            <a:endParaRPr lang="en-US" dirty="0"/>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48</a:t>
            </a:fld>
            <a:endParaRPr lang="en-US"/>
          </a:p>
        </p:txBody>
      </p:sp>
    </p:spTree>
    <p:extLst>
      <p:ext uri="{BB962C8B-B14F-4D97-AF65-F5344CB8AC3E}">
        <p14:creationId xmlns:p14="http://schemas.microsoft.com/office/powerpoint/2010/main" val="1319048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 I have as many true positives as false positives..</a:t>
            </a:r>
          </a:p>
        </p:txBody>
      </p:sp>
      <p:sp>
        <p:nvSpPr>
          <p:cNvPr id="4" name="Slide Number Placeholder 3"/>
          <p:cNvSpPr>
            <a:spLocks noGrp="1"/>
          </p:cNvSpPr>
          <p:nvPr>
            <p:ph type="sldNum" sz="quarter" idx="5"/>
          </p:nvPr>
        </p:nvSpPr>
        <p:spPr/>
        <p:txBody>
          <a:bodyPr/>
          <a:lstStyle/>
          <a:p>
            <a:fld id="{85312B09-6666-2149-A7EC-89A035875DEE}" type="slidenum">
              <a:rPr lang="en-US" smtClean="0"/>
              <a:t>49</a:t>
            </a:fld>
            <a:endParaRPr lang="en-US"/>
          </a:p>
        </p:txBody>
      </p:sp>
    </p:spTree>
    <p:extLst>
      <p:ext uri="{BB962C8B-B14F-4D97-AF65-F5344CB8AC3E}">
        <p14:creationId xmlns:p14="http://schemas.microsoft.com/office/powerpoint/2010/main" val="1201983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50</a:t>
            </a:fld>
            <a:endParaRPr lang="en-US"/>
          </a:p>
        </p:txBody>
      </p:sp>
    </p:spTree>
    <p:extLst>
      <p:ext uri="{BB962C8B-B14F-4D97-AF65-F5344CB8AC3E}">
        <p14:creationId xmlns:p14="http://schemas.microsoft.com/office/powerpoint/2010/main" val="3689499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52</a:t>
            </a:fld>
            <a:endParaRPr lang="en-US"/>
          </a:p>
        </p:txBody>
      </p:sp>
    </p:spTree>
    <p:extLst>
      <p:ext uri="{BB962C8B-B14F-4D97-AF65-F5344CB8AC3E}">
        <p14:creationId xmlns:p14="http://schemas.microsoft.com/office/powerpoint/2010/main" val="1171667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53</a:t>
            </a:fld>
            <a:endParaRPr lang="en-US"/>
          </a:p>
        </p:txBody>
      </p:sp>
    </p:spTree>
    <p:extLst>
      <p:ext uri="{BB962C8B-B14F-4D97-AF65-F5344CB8AC3E}">
        <p14:creationId xmlns:p14="http://schemas.microsoft.com/office/powerpoint/2010/main" val="3084285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ROC sets thresholds for entire data set, but maybe I KNOW I am not going to set the threshold at 50% so why bother? </a:t>
            </a:r>
          </a:p>
        </p:txBody>
      </p:sp>
      <p:sp>
        <p:nvSpPr>
          <p:cNvPr id="4" name="Slide Number Placeholder 3"/>
          <p:cNvSpPr>
            <a:spLocks noGrp="1"/>
          </p:cNvSpPr>
          <p:nvPr>
            <p:ph type="sldNum" sz="quarter" idx="5"/>
          </p:nvPr>
        </p:nvSpPr>
        <p:spPr/>
        <p:txBody>
          <a:bodyPr/>
          <a:lstStyle/>
          <a:p>
            <a:fld id="{85312B09-6666-2149-A7EC-89A035875DEE}" type="slidenum">
              <a:rPr lang="en-US" smtClean="0"/>
              <a:t>55</a:t>
            </a:fld>
            <a:endParaRPr lang="en-US"/>
          </a:p>
        </p:txBody>
      </p:sp>
    </p:spTree>
    <p:extLst>
      <p:ext uri="{BB962C8B-B14F-4D97-AF65-F5344CB8AC3E}">
        <p14:creationId xmlns:p14="http://schemas.microsoft.com/office/powerpoint/2010/main" val="78120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Slacker Steve..</a:t>
            </a:r>
            <a:r>
              <a:rPr lang="en-US" dirty="0" err="1"/>
              <a:t>Im</a:t>
            </a:r>
            <a:r>
              <a:rPr lang="en-US" dirty="0"/>
              <a:t> just going to take a random 3%?</a:t>
            </a:r>
          </a:p>
        </p:txBody>
      </p:sp>
      <p:sp>
        <p:nvSpPr>
          <p:cNvPr id="4" name="Slide Number Placeholder 3"/>
          <p:cNvSpPr>
            <a:spLocks noGrp="1"/>
          </p:cNvSpPr>
          <p:nvPr>
            <p:ph type="sldNum" sz="quarter" idx="5"/>
          </p:nvPr>
        </p:nvSpPr>
        <p:spPr/>
        <p:txBody>
          <a:bodyPr/>
          <a:lstStyle/>
          <a:p>
            <a:fld id="{85312B09-6666-2149-A7EC-89A035875DEE}" type="slidenum">
              <a:rPr lang="en-US" smtClean="0"/>
              <a:t>56</a:t>
            </a:fld>
            <a:endParaRPr lang="en-US"/>
          </a:p>
        </p:txBody>
      </p:sp>
    </p:spTree>
    <p:extLst>
      <p:ext uri="{BB962C8B-B14F-4D97-AF65-F5344CB8AC3E}">
        <p14:creationId xmlns:p14="http://schemas.microsoft.com/office/powerpoint/2010/main" val="228805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how R^2 always gets better when you add variables!! </a:t>
            </a:r>
          </a:p>
        </p:txBody>
      </p:sp>
      <p:sp>
        <p:nvSpPr>
          <p:cNvPr id="4" name="Slide Number Placeholder 3"/>
          <p:cNvSpPr>
            <a:spLocks noGrp="1"/>
          </p:cNvSpPr>
          <p:nvPr>
            <p:ph type="sldNum" sz="quarter" idx="5"/>
          </p:nvPr>
        </p:nvSpPr>
        <p:spPr/>
        <p:txBody>
          <a:bodyPr/>
          <a:lstStyle/>
          <a:p>
            <a:fld id="{85312B09-6666-2149-A7EC-89A035875DEE}" type="slidenum">
              <a:rPr lang="en-US" smtClean="0"/>
              <a:t>7</a:t>
            </a:fld>
            <a:endParaRPr lang="en-US"/>
          </a:p>
        </p:txBody>
      </p:sp>
    </p:spTree>
    <p:extLst>
      <p:ext uri="{BB962C8B-B14F-4D97-AF65-F5344CB8AC3E}">
        <p14:creationId xmlns:p14="http://schemas.microsoft.com/office/powerpoint/2010/main" val="3243916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394DA25-8532-4571-8709-EA0EB75B0238}" type="slidenum">
              <a:rPr lang="en-US" smtClean="0">
                <a:latin typeface="Arial" pitchFamily="34" charset="0"/>
              </a:rPr>
              <a:pPr/>
              <a:t>57</a:t>
            </a:fld>
            <a:endParaRPr lang="en-US">
              <a:latin typeface="Arial" pitchFamily="34" charset="0"/>
            </a:endParaRPr>
          </a:p>
        </p:txBody>
      </p:sp>
      <p:sp>
        <p:nvSpPr>
          <p:cNvPr id="96259" name="Rectangle 2"/>
          <p:cNvSpPr>
            <a:spLocks noGrp="1" noRot="1" noChangeAspect="1" noChangeArrowheads="1" noTextEdit="1"/>
          </p:cNvSpPr>
          <p:nvPr>
            <p:ph type="sldImg"/>
          </p:nvPr>
        </p:nvSpPr>
        <p:spPr>
          <a:xfrm>
            <a:off x="1114425" y="703263"/>
            <a:ext cx="4629150" cy="3473450"/>
          </a:xfrm>
          <a:ln w="12700" cap="flat">
            <a:solidFill>
              <a:schemeClr val="tx1"/>
            </a:solidFill>
          </a:ln>
        </p:spPr>
      </p:sp>
      <p:sp>
        <p:nvSpPr>
          <p:cNvPr id="96260" name="Rectangle 3"/>
          <p:cNvSpPr>
            <a:spLocks noGrp="1" noChangeArrowheads="1"/>
          </p:cNvSpPr>
          <p:nvPr>
            <p:ph type="body" idx="1"/>
          </p:nvPr>
        </p:nvSpPr>
        <p:spPr>
          <a:xfrm>
            <a:off x="913805" y="4416098"/>
            <a:ext cx="5030391" cy="4183995"/>
          </a:xfrm>
          <a:noFill/>
          <a:ln/>
        </p:spPr>
        <p:txBody>
          <a:bodyPr lIns="90464" tIns="44439" rIns="90464" bIns="44439"/>
          <a:lstStyle/>
          <a:p>
            <a:pPr eaLnBrk="1" hangingPunct="1"/>
            <a:endParaRPr lang="en-US" dirty="0">
              <a:latin typeface="Arial" pitchFamily="34" charset="0"/>
            </a:endParaRPr>
          </a:p>
        </p:txBody>
      </p:sp>
    </p:spTree>
    <p:extLst>
      <p:ext uri="{BB962C8B-B14F-4D97-AF65-F5344CB8AC3E}">
        <p14:creationId xmlns:p14="http://schemas.microsoft.com/office/powerpoint/2010/main" val="2893534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394DA25-8532-4571-8709-EA0EB75B0238}" type="slidenum">
              <a:rPr lang="en-US" smtClean="0">
                <a:latin typeface="Arial" pitchFamily="34" charset="0"/>
              </a:rPr>
              <a:pPr/>
              <a:t>58</a:t>
            </a:fld>
            <a:endParaRPr lang="en-US">
              <a:latin typeface="Arial" pitchFamily="34" charset="0"/>
            </a:endParaRPr>
          </a:p>
        </p:txBody>
      </p:sp>
      <p:sp>
        <p:nvSpPr>
          <p:cNvPr id="96259" name="Rectangle 2"/>
          <p:cNvSpPr>
            <a:spLocks noGrp="1" noRot="1" noChangeAspect="1" noChangeArrowheads="1" noTextEdit="1"/>
          </p:cNvSpPr>
          <p:nvPr>
            <p:ph type="sldImg"/>
          </p:nvPr>
        </p:nvSpPr>
        <p:spPr>
          <a:xfrm>
            <a:off x="1114425" y="703263"/>
            <a:ext cx="4629150" cy="3473450"/>
          </a:xfrm>
          <a:ln w="12700" cap="flat">
            <a:solidFill>
              <a:schemeClr val="tx1"/>
            </a:solidFill>
          </a:ln>
        </p:spPr>
      </p:sp>
      <p:sp>
        <p:nvSpPr>
          <p:cNvPr id="96260" name="Rectangle 3"/>
          <p:cNvSpPr>
            <a:spLocks noGrp="1" noChangeArrowheads="1"/>
          </p:cNvSpPr>
          <p:nvPr>
            <p:ph type="body" idx="1"/>
          </p:nvPr>
        </p:nvSpPr>
        <p:spPr>
          <a:xfrm>
            <a:off x="913805" y="4416098"/>
            <a:ext cx="5030391" cy="4183995"/>
          </a:xfrm>
          <a:noFill/>
          <a:ln/>
        </p:spPr>
        <p:txBody>
          <a:bodyPr lIns="90464" tIns="44439" rIns="90464" bIns="44439"/>
          <a:lstStyle/>
          <a:p>
            <a:pPr eaLnBrk="1" hangingPunct="1"/>
            <a:r>
              <a:rPr lang="en-US" dirty="0">
                <a:latin typeface="Arial" pitchFamily="34" charset="0"/>
              </a:rPr>
              <a:t>this curve allows you to test your 80/20 rule</a:t>
            </a:r>
          </a:p>
        </p:txBody>
      </p:sp>
    </p:spTree>
    <p:extLst>
      <p:ext uri="{BB962C8B-B14F-4D97-AF65-F5344CB8AC3E}">
        <p14:creationId xmlns:p14="http://schemas.microsoft.com/office/powerpoint/2010/main" val="20517390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we just remove the left hand side of the plot. </a:t>
            </a:r>
          </a:p>
          <a:p>
            <a:endParaRPr lang="en-US" dirty="0"/>
          </a:p>
          <a:p>
            <a:r>
              <a:rPr lang="en-US" dirty="0"/>
              <a:t>might also see this as a decile plot</a:t>
            </a:r>
          </a:p>
        </p:txBody>
      </p:sp>
      <p:sp>
        <p:nvSpPr>
          <p:cNvPr id="4" name="Slide Number Placeholder 3"/>
          <p:cNvSpPr>
            <a:spLocks noGrp="1"/>
          </p:cNvSpPr>
          <p:nvPr>
            <p:ph type="sldNum" sz="quarter" idx="5"/>
          </p:nvPr>
        </p:nvSpPr>
        <p:spPr/>
        <p:txBody>
          <a:bodyPr/>
          <a:lstStyle/>
          <a:p>
            <a:fld id="{85312B09-6666-2149-A7EC-89A035875DEE}" type="slidenum">
              <a:rPr lang="en-US" smtClean="0"/>
              <a:t>59</a:t>
            </a:fld>
            <a:endParaRPr lang="en-US"/>
          </a:p>
        </p:txBody>
      </p:sp>
    </p:spTree>
    <p:extLst>
      <p:ext uri="{BB962C8B-B14F-4D97-AF65-F5344CB8AC3E}">
        <p14:creationId xmlns:p14="http://schemas.microsoft.com/office/powerpoint/2010/main" val="4104412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care about performance outside of the top 1% or 10%</a:t>
            </a:r>
          </a:p>
        </p:txBody>
      </p:sp>
      <p:sp>
        <p:nvSpPr>
          <p:cNvPr id="4" name="Slide Number Placeholder 3"/>
          <p:cNvSpPr>
            <a:spLocks noGrp="1"/>
          </p:cNvSpPr>
          <p:nvPr>
            <p:ph type="sldNum" sz="quarter" idx="5"/>
          </p:nvPr>
        </p:nvSpPr>
        <p:spPr/>
        <p:txBody>
          <a:bodyPr/>
          <a:lstStyle/>
          <a:p>
            <a:fld id="{85312B09-6666-2149-A7EC-89A035875DEE}" type="slidenum">
              <a:rPr lang="en-US" smtClean="0"/>
              <a:t>60</a:t>
            </a:fld>
            <a:endParaRPr lang="en-US"/>
          </a:p>
        </p:txBody>
      </p:sp>
    </p:spTree>
    <p:extLst>
      <p:ext uri="{BB962C8B-B14F-4D97-AF65-F5344CB8AC3E}">
        <p14:creationId xmlns:p14="http://schemas.microsoft.com/office/powerpoint/2010/main" val="33259003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63</a:t>
            </a:fld>
            <a:endParaRPr lang="en-US"/>
          </a:p>
        </p:txBody>
      </p:sp>
    </p:spTree>
    <p:extLst>
      <p:ext uri="{BB962C8B-B14F-4D97-AF65-F5344CB8AC3E}">
        <p14:creationId xmlns:p14="http://schemas.microsoft.com/office/powerpoint/2010/main" val="3424936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very flexible…maybe you assume there is a cost if you don’t send it, or maybe you assume they might reply even if you don’t send it…</a:t>
            </a:r>
          </a:p>
          <a:p>
            <a:endParaRPr lang="en-US" dirty="0"/>
          </a:p>
          <a:p>
            <a:r>
              <a:rPr lang="en-US" dirty="0"/>
              <a:t>0 = 9p + (p-1) </a:t>
            </a:r>
          </a:p>
          <a:p>
            <a:r>
              <a:rPr lang="en-US" dirty="0"/>
              <a:t>10p=1</a:t>
            </a:r>
          </a:p>
          <a:p>
            <a:r>
              <a:rPr lang="en-US" dirty="0"/>
              <a:t>P = 1/10</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64</a:t>
            </a:fld>
            <a:endParaRPr lang="en-US"/>
          </a:p>
        </p:txBody>
      </p:sp>
    </p:spTree>
    <p:extLst>
      <p:ext uri="{BB962C8B-B14F-4D97-AF65-F5344CB8AC3E}">
        <p14:creationId xmlns:p14="http://schemas.microsoft.com/office/powerpoint/2010/main" val="3339101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example here with 10k !!! (p39)</a:t>
            </a:r>
          </a:p>
          <a:p>
            <a:endParaRPr lang="en-US" dirty="0"/>
          </a:p>
          <a:p>
            <a:r>
              <a:rPr lang="en-US" dirty="0"/>
              <a:t>90     140 </a:t>
            </a:r>
          </a:p>
          <a:p>
            <a:r>
              <a:rPr lang="en-US" dirty="0"/>
              <a:t>210   9560</a:t>
            </a:r>
          </a:p>
          <a:p>
            <a:endParaRPr lang="en-US" dirty="0"/>
          </a:p>
          <a:p>
            <a:r>
              <a:rPr lang="en-US" dirty="0"/>
              <a:t>90 x 9 – 1 x 140 = 810 – 140 = $670</a:t>
            </a:r>
          </a:p>
          <a:p>
            <a:endParaRPr lang="en-US" dirty="0"/>
          </a:p>
          <a:p>
            <a:endParaRPr lang="en-US" dirty="0"/>
          </a:p>
          <a:p>
            <a:r>
              <a:rPr lang="en-US" dirty="0"/>
              <a:t>9 x .009 + -1 x .014 = 0.067 – this is the profit per customer at that cutoff OR 0.067 x 10000 = $670</a:t>
            </a:r>
          </a:p>
        </p:txBody>
      </p:sp>
      <p:sp>
        <p:nvSpPr>
          <p:cNvPr id="4" name="Slide Number Placeholder 3"/>
          <p:cNvSpPr>
            <a:spLocks noGrp="1"/>
          </p:cNvSpPr>
          <p:nvPr>
            <p:ph type="sldNum" sz="quarter" idx="5"/>
          </p:nvPr>
        </p:nvSpPr>
        <p:spPr/>
        <p:txBody>
          <a:bodyPr/>
          <a:lstStyle/>
          <a:p>
            <a:fld id="{85312B09-6666-2149-A7EC-89A035875DEE}" type="slidenum">
              <a:rPr lang="en-US" smtClean="0"/>
              <a:t>65</a:t>
            </a:fld>
            <a:endParaRPr lang="en-US"/>
          </a:p>
        </p:txBody>
      </p:sp>
    </p:spTree>
    <p:extLst>
      <p:ext uri="{BB962C8B-B14F-4D97-AF65-F5344CB8AC3E}">
        <p14:creationId xmlns:p14="http://schemas.microsoft.com/office/powerpoint/2010/main" val="3095966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66</a:t>
            </a:fld>
            <a:endParaRPr lang="en-US"/>
          </a:p>
        </p:txBody>
      </p:sp>
    </p:spTree>
    <p:extLst>
      <p:ext uri="{BB962C8B-B14F-4D97-AF65-F5344CB8AC3E}">
        <p14:creationId xmlns:p14="http://schemas.microsoft.com/office/powerpoint/2010/main" val="24916921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is predicting whether the customer would be calling in to our service center in the next month. </a:t>
            </a:r>
          </a:p>
          <a:p>
            <a:endParaRPr lang="en-US" dirty="0"/>
          </a:p>
          <a:p>
            <a:r>
              <a:rPr lang="en-US" dirty="0"/>
              <a:t>we are not making any money here!  we are just trying to spend the least - all negative...</a:t>
            </a:r>
          </a:p>
          <a:p>
            <a:endParaRPr lang="en-US" dirty="0"/>
          </a:p>
          <a:p>
            <a:r>
              <a:rPr lang="en-US" dirty="0"/>
              <a:t>-1 -1 </a:t>
            </a:r>
          </a:p>
          <a:p>
            <a:r>
              <a:rPr lang="en-US" dirty="0"/>
              <a:t>-10 0</a:t>
            </a:r>
          </a:p>
        </p:txBody>
      </p:sp>
      <p:sp>
        <p:nvSpPr>
          <p:cNvPr id="4" name="Slide Number Placeholder 3"/>
          <p:cNvSpPr>
            <a:spLocks noGrp="1"/>
          </p:cNvSpPr>
          <p:nvPr>
            <p:ph type="sldNum" sz="quarter" idx="5"/>
          </p:nvPr>
        </p:nvSpPr>
        <p:spPr/>
        <p:txBody>
          <a:bodyPr/>
          <a:lstStyle/>
          <a:p>
            <a:fld id="{85312B09-6666-2149-A7EC-89A035875DEE}" type="slidenum">
              <a:rPr lang="en-US" smtClean="0"/>
              <a:t>67</a:t>
            </a:fld>
            <a:endParaRPr lang="en-US"/>
          </a:p>
        </p:txBody>
      </p:sp>
    </p:spTree>
    <p:extLst>
      <p:ext uri="{BB962C8B-B14F-4D97-AF65-F5344CB8AC3E}">
        <p14:creationId xmlns:p14="http://schemas.microsoft.com/office/powerpoint/2010/main" val="20150547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 .4</a:t>
            </a:r>
          </a:p>
          <a:p>
            <a:r>
              <a:rPr lang="en-US" dirty="0"/>
              <a:t>2/10 = .2</a:t>
            </a:r>
          </a:p>
          <a:p>
            <a:r>
              <a:rPr lang="en-US" dirty="0"/>
              <a:t>.27</a:t>
            </a:r>
          </a:p>
          <a:p>
            <a:endParaRPr lang="en-US" dirty="0"/>
          </a:p>
          <a:p>
            <a:r>
              <a:rPr lang="en-US" dirty="0"/>
              <a:t>5/25 = .2</a:t>
            </a:r>
          </a:p>
          <a:p>
            <a:r>
              <a:rPr lang="en-US" dirty="0"/>
              <a:t>5/10 = .5 </a:t>
            </a:r>
          </a:p>
          <a:p>
            <a:r>
              <a:rPr lang="en-US" dirty="0"/>
              <a:t>.28</a:t>
            </a:r>
          </a:p>
          <a:p>
            <a:endParaRPr lang="en-US" dirty="0"/>
          </a:p>
          <a:p>
            <a:r>
              <a:rPr lang="en-US" dirty="0"/>
              <a:t>8/68 .11</a:t>
            </a:r>
          </a:p>
          <a:p>
            <a:r>
              <a:rPr lang="en-US" dirty="0"/>
              <a:t>8/10 .8 </a:t>
            </a:r>
          </a:p>
          <a:p>
            <a:r>
              <a:rPr lang="en-US" dirty="0"/>
              <a:t>.19</a:t>
            </a:r>
          </a:p>
          <a:p>
            <a:endParaRPr lang="en-US" dirty="0"/>
          </a:p>
          <a:p>
            <a:endParaRPr lang="en-US" dirty="0"/>
          </a:p>
          <a:p>
            <a:r>
              <a:rPr lang="en-US" dirty="0"/>
              <a:t>Profit: -85, -75, -88</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68</a:t>
            </a:fld>
            <a:endParaRPr lang="en-US"/>
          </a:p>
        </p:txBody>
      </p:sp>
    </p:spTree>
    <p:extLst>
      <p:ext uri="{BB962C8B-B14F-4D97-AF65-F5344CB8AC3E}">
        <p14:creationId xmlns:p14="http://schemas.microsoft.com/office/powerpoint/2010/main" val="1487001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Complexity control</a:t>
            </a:r>
          </a:p>
        </p:txBody>
      </p:sp>
      <p:sp>
        <p:nvSpPr>
          <p:cNvPr id="4" name="Slide Number Placeholder 3"/>
          <p:cNvSpPr>
            <a:spLocks noGrp="1"/>
          </p:cNvSpPr>
          <p:nvPr>
            <p:ph type="sldNum" sz="quarter" idx="5"/>
          </p:nvPr>
        </p:nvSpPr>
        <p:spPr/>
        <p:txBody>
          <a:bodyPr/>
          <a:lstStyle/>
          <a:p>
            <a:fld id="{85312B09-6666-2149-A7EC-89A035875DEE}" type="slidenum">
              <a:rPr lang="en-US" smtClean="0"/>
              <a:t>8</a:t>
            </a:fld>
            <a:endParaRPr lang="en-US"/>
          </a:p>
        </p:txBody>
      </p:sp>
    </p:spTree>
    <p:extLst>
      <p:ext uri="{BB962C8B-B14F-4D97-AF65-F5344CB8AC3E}">
        <p14:creationId xmlns:p14="http://schemas.microsoft.com/office/powerpoint/2010/main" val="42138697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always easy to quantify profit/benefit</a:t>
            </a:r>
          </a:p>
        </p:txBody>
      </p:sp>
      <p:sp>
        <p:nvSpPr>
          <p:cNvPr id="4" name="Slide Number Placeholder 3"/>
          <p:cNvSpPr>
            <a:spLocks noGrp="1"/>
          </p:cNvSpPr>
          <p:nvPr>
            <p:ph type="sldNum" sz="quarter" idx="5"/>
          </p:nvPr>
        </p:nvSpPr>
        <p:spPr/>
        <p:txBody>
          <a:bodyPr/>
          <a:lstStyle/>
          <a:p>
            <a:fld id="{85312B09-6666-2149-A7EC-89A035875DEE}" type="slidenum">
              <a:rPr lang="en-US" smtClean="0"/>
              <a:t>69</a:t>
            </a:fld>
            <a:endParaRPr lang="en-US"/>
          </a:p>
        </p:txBody>
      </p:sp>
    </p:spTree>
    <p:extLst>
      <p:ext uri="{BB962C8B-B14F-4D97-AF65-F5344CB8AC3E}">
        <p14:creationId xmlns:p14="http://schemas.microsoft.com/office/powerpoint/2010/main" val="3377273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that the error is zero – be careful, not to double count the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That everyone has the same donation! </a:t>
            </a:r>
          </a:p>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70</a:t>
            </a:fld>
            <a:endParaRPr lang="en-US"/>
          </a:p>
        </p:txBody>
      </p:sp>
    </p:spTree>
    <p:extLst>
      <p:ext uri="{BB962C8B-B14F-4D97-AF65-F5344CB8AC3E}">
        <p14:creationId xmlns:p14="http://schemas.microsoft.com/office/powerpoint/2010/main" val="1962992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get even more complicated if we consider variance…</a:t>
            </a:r>
          </a:p>
        </p:txBody>
      </p:sp>
      <p:sp>
        <p:nvSpPr>
          <p:cNvPr id="4" name="Slide Number Placeholder 3"/>
          <p:cNvSpPr>
            <a:spLocks noGrp="1"/>
          </p:cNvSpPr>
          <p:nvPr>
            <p:ph type="sldNum" sz="quarter" idx="5"/>
          </p:nvPr>
        </p:nvSpPr>
        <p:spPr/>
        <p:txBody>
          <a:bodyPr/>
          <a:lstStyle/>
          <a:p>
            <a:fld id="{85312B09-6666-2149-A7EC-89A035875DEE}" type="slidenum">
              <a:rPr lang="en-US" smtClean="0"/>
              <a:t>71</a:t>
            </a:fld>
            <a:endParaRPr lang="en-US"/>
          </a:p>
        </p:txBody>
      </p:sp>
    </p:spTree>
    <p:extLst>
      <p:ext uri="{BB962C8B-B14F-4D97-AF65-F5344CB8AC3E}">
        <p14:creationId xmlns:p14="http://schemas.microsoft.com/office/powerpoint/2010/main" val="42700027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02180-5B7C-8B56-8D21-51D020F2A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4CB78-5495-606F-160D-8FB506B95B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0E930-E3BD-12D5-54CF-1290E619F6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1A7911-F9E8-522E-F02C-83964CF465EB}"/>
              </a:ext>
            </a:extLst>
          </p:cNvPr>
          <p:cNvSpPr>
            <a:spLocks noGrp="1"/>
          </p:cNvSpPr>
          <p:nvPr>
            <p:ph type="sldNum" sz="quarter" idx="5"/>
          </p:nvPr>
        </p:nvSpPr>
        <p:spPr/>
        <p:txBody>
          <a:bodyPr/>
          <a:lstStyle/>
          <a:p>
            <a:fld id="{85312B09-6666-2149-A7EC-89A035875DEE}" type="slidenum">
              <a:rPr lang="en-US" smtClean="0"/>
              <a:t>72</a:t>
            </a:fld>
            <a:endParaRPr lang="en-US"/>
          </a:p>
        </p:txBody>
      </p:sp>
    </p:spTree>
    <p:extLst>
      <p:ext uri="{BB962C8B-B14F-4D97-AF65-F5344CB8AC3E}">
        <p14:creationId xmlns:p14="http://schemas.microsoft.com/office/powerpoint/2010/main" val="261668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9</a:t>
            </a:fld>
            <a:endParaRPr lang="en-US"/>
          </a:p>
        </p:txBody>
      </p:sp>
    </p:spTree>
    <p:extLst>
      <p:ext uri="{BB962C8B-B14F-4D97-AF65-F5344CB8AC3E}">
        <p14:creationId xmlns:p14="http://schemas.microsoft.com/office/powerpoint/2010/main" val="318230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11</a:t>
            </a:fld>
            <a:endParaRPr lang="en-US"/>
          </a:p>
        </p:txBody>
      </p:sp>
    </p:spTree>
    <p:extLst>
      <p:ext uri="{BB962C8B-B14F-4D97-AF65-F5344CB8AC3E}">
        <p14:creationId xmlns:p14="http://schemas.microsoft.com/office/powerpoint/2010/main" val="2079745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back to our example</a:t>
            </a:r>
          </a:p>
        </p:txBody>
      </p:sp>
      <p:sp>
        <p:nvSpPr>
          <p:cNvPr id="4" name="Slide Number Placeholder 3"/>
          <p:cNvSpPr>
            <a:spLocks noGrp="1"/>
          </p:cNvSpPr>
          <p:nvPr>
            <p:ph type="sldNum" sz="quarter" idx="5"/>
          </p:nvPr>
        </p:nvSpPr>
        <p:spPr/>
        <p:txBody>
          <a:bodyPr/>
          <a:lstStyle/>
          <a:p>
            <a:fld id="{85312B09-6666-2149-A7EC-89A035875DEE}" type="slidenum">
              <a:rPr lang="en-US" smtClean="0"/>
              <a:t>14</a:t>
            </a:fld>
            <a:endParaRPr lang="en-US"/>
          </a:p>
        </p:txBody>
      </p:sp>
    </p:spTree>
    <p:extLst>
      <p:ext uri="{BB962C8B-B14F-4D97-AF65-F5344CB8AC3E}">
        <p14:creationId xmlns:p14="http://schemas.microsoft.com/office/powerpoint/2010/main" val="1831901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12B09-6666-2149-A7EC-89A035875DEE}" type="slidenum">
              <a:rPr lang="en-US" smtClean="0"/>
              <a:t>15</a:t>
            </a:fld>
            <a:endParaRPr lang="en-US"/>
          </a:p>
        </p:txBody>
      </p:sp>
    </p:spTree>
    <p:extLst>
      <p:ext uri="{BB962C8B-B14F-4D97-AF65-F5344CB8AC3E}">
        <p14:creationId xmlns:p14="http://schemas.microsoft.com/office/powerpoint/2010/main" val="1484423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8640"/>
            <a:ext cx="7772400" cy="1470025"/>
          </a:xfrm>
        </p:spPr>
        <p:txBody>
          <a:bodyPr/>
          <a:lstStyle>
            <a:lvl1pPr>
              <a:defRPr>
                <a:solidFill>
                  <a:srgbClr val="600592"/>
                </a:solidFill>
              </a:defRPr>
            </a:lvl1pPr>
          </a:lstStyle>
          <a:p>
            <a:r>
              <a:rPr lang="en-US" dirty="0"/>
              <a:t>Topic Num - Name of Topic</a:t>
            </a:r>
          </a:p>
        </p:txBody>
      </p:sp>
      <p:sp>
        <p:nvSpPr>
          <p:cNvPr id="3" name="Subtitle 2"/>
          <p:cNvSpPr>
            <a:spLocks noGrp="1"/>
          </p:cNvSpPr>
          <p:nvPr>
            <p:ph type="subTitle" idx="1" hasCustomPrompt="1"/>
          </p:nvPr>
        </p:nvSpPr>
        <p:spPr>
          <a:xfrm>
            <a:off x="1143000" y="2139536"/>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dirty="0"/>
              <a:t>Data Science for Business</a:t>
            </a:r>
          </a:p>
          <a:p>
            <a:endParaRPr lang="en-US" dirty="0"/>
          </a:p>
          <a:p>
            <a:r>
              <a:rPr lang="en-US" dirty="0"/>
              <a:t>Chris Volinsky</a:t>
            </a:r>
          </a:p>
          <a:p>
            <a:r>
              <a:rPr lang="en-US" dirty="0"/>
              <a:t>NYU Stern School of Business</a:t>
            </a:r>
          </a:p>
        </p:txBody>
      </p:sp>
      <p:sp>
        <p:nvSpPr>
          <p:cNvPr id="4" name="Rectangle 4"/>
          <p:cNvSpPr>
            <a:spLocks noGrp="1" noChangeArrowheads="1"/>
          </p:cNvSpPr>
          <p:nvPr>
            <p:ph type="dt" sz="half" idx="10"/>
          </p:nvPr>
        </p:nvSpPr>
        <p:spPr>
          <a:ln/>
        </p:spPr>
        <p:txBody>
          <a:bodyPr/>
          <a:lstStyle>
            <a:lvl1pPr>
              <a:defRPr/>
            </a:lvl1pPr>
          </a:lstStyle>
          <a:p>
            <a:fld id="{59F43C82-9B9B-AC4F-98CD-0ADC587116F3}" type="datetime1">
              <a:rPr lang="en-US" smtClean="0"/>
              <a:t>2/28/25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10" name="Picture 9">
            <a:extLst>
              <a:ext uri="{FF2B5EF4-FFF2-40B4-BE49-F238E27FC236}">
                <a16:creationId xmlns:a16="http://schemas.microsoft.com/office/drawing/2014/main" id="{B114D675-817C-D2B8-A095-F0294E39F380}"/>
              </a:ext>
            </a:extLst>
          </p:cNvPr>
          <p:cNvPicPr>
            <a:picLocks noChangeAspect="1"/>
          </p:cNvPicPr>
          <p:nvPr/>
        </p:nvPicPr>
        <p:blipFill>
          <a:blip r:embed="rId2"/>
          <a:stretch>
            <a:fillRect/>
          </a:stretch>
        </p:blipFill>
        <p:spPr>
          <a:xfrm>
            <a:off x="1931504" y="3429000"/>
            <a:ext cx="4823791" cy="2717402"/>
          </a:xfrm>
          <a:prstGeom prst="rect">
            <a:avLst/>
          </a:prstGeom>
        </p:spPr>
      </p:pic>
    </p:spTree>
    <p:extLst>
      <p:ext uri="{BB962C8B-B14F-4D97-AF65-F5344CB8AC3E}">
        <p14:creationId xmlns:p14="http://schemas.microsoft.com/office/powerpoint/2010/main" val="365934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F1178AE4-2A10-5F42-AC8C-4BD01A79A0D1}" type="datetime1">
              <a:rPr lang="en-US" smtClean="0"/>
              <a:t>2/28/25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65996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E675C519-8308-2748-8B0B-F7B055AE4297}" type="datetime1">
              <a:rPr lang="en-US" smtClean="0"/>
              <a:t>2/28/25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761797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9"/>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D0997E-0CDD-7541-9D88-20A562751868}" type="datetime1">
              <a:rPr lang="en-US" smtClean="0"/>
              <a:t>2/28/25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202396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C053AD8-5CA7-3F49-B495-B884AFEE8A16}" type="datetime1">
              <a:rPr lang="en-US" smtClean="0"/>
              <a:t>2/28/25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2010123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4"/>
            <a:ext cx="8229600" cy="4525963"/>
          </a:xfrm>
        </p:spPr>
        <p:txBody>
          <a:bodyPr/>
          <a:lstStyle/>
          <a:p>
            <a:pPr lvl="0"/>
            <a:r>
              <a:rPr lang="en-US" noProof="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fld id="{6C751CFE-5FBC-BA47-8777-CE847435DFFA}" type="datetime1">
              <a:rPr lang="en-US" smtClean="0"/>
              <a:t>2/28/25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196497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4"/>
            <a:ext cx="4038600" cy="4525963"/>
          </a:xfrm>
        </p:spPr>
        <p:txBody>
          <a:bodyPr/>
          <a:lstStyle/>
          <a:p>
            <a:pPr lvl="0"/>
            <a:r>
              <a:rPr lang="en-US" noProof="0"/>
              <a:t>Click icon to add online image</a:t>
            </a:r>
            <a:endParaRPr lang="en-US" noProof="0" dirty="0"/>
          </a:p>
        </p:txBody>
      </p:sp>
      <p:sp>
        <p:nvSpPr>
          <p:cNvPr id="5" name="Rectangle 4"/>
          <p:cNvSpPr>
            <a:spLocks noGrp="1" noChangeArrowheads="1"/>
          </p:cNvSpPr>
          <p:nvPr>
            <p:ph type="dt" sz="half" idx="10"/>
          </p:nvPr>
        </p:nvSpPr>
        <p:spPr>
          <a:ln/>
        </p:spPr>
        <p:txBody>
          <a:bodyPr/>
          <a:lstStyle>
            <a:lvl1pPr>
              <a:defRPr/>
            </a:lvl1pPr>
          </a:lstStyle>
          <a:p>
            <a:fld id="{7A75583E-7D50-3C4A-8A37-9B3FE7B04D6C}" type="datetime1">
              <a:rPr lang="en-US" smtClean="0"/>
              <a:t>2/28/25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104011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Content Placeholder 2"/>
          <p:cNvSpPr>
            <a:spLocks noGrp="1"/>
          </p:cNvSpPr>
          <p:nvPr>
            <p:ph sz="half" idx="1"/>
          </p:nvPr>
        </p:nvSpPr>
        <p:spPr>
          <a:xfrm>
            <a:off x="304800" y="1371600"/>
            <a:ext cx="8458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00500"/>
            <a:ext cx="8458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681094"/>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sldNum" sz="quarter" idx="10"/>
          </p:nvPr>
        </p:nvSpPr>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116E0C90-514F-E1AB-C247-966E1AD79D87}"/>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1074401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lvl1pPr>
              <a:defRPr/>
            </a:lvl1pPr>
          </a:lstStyle>
          <a:p>
            <a:fld id="{C3BC7800-B276-A64A-8AB0-19972C98F17B}" type="datetime1">
              <a:rPr lang="en-US" smtClean="0"/>
              <a:t>2/28/25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
        <p:nvSpPr>
          <p:cNvPr id="7" name="Title 1">
            <a:extLst>
              <a:ext uri="{FF2B5EF4-FFF2-40B4-BE49-F238E27FC236}">
                <a16:creationId xmlns:a16="http://schemas.microsoft.com/office/drawing/2014/main" id="{10775125-7C05-15FA-5541-A1CBF69CEB14}"/>
              </a:ext>
            </a:extLst>
          </p:cNvPr>
          <p:cNvSpPr txBox="1">
            <a:spLocks/>
          </p:cNvSpPr>
          <p:nvPr/>
        </p:nvSpPr>
        <p:spPr bwMode="auto">
          <a:xfrm>
            <a:off x="0" y="1454154"/>
            <a:ext cx="9144000" cy="133667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a:lstStyle>
          <a:p>
            <a:pPr>
              <a:buClrTx/>
              <a:buNone/>
            </a:pPr>
            <a:endParaRPr lang="en-US" kern="0" dirty="0">
              <a:solidFill>
                <a:schemeClr val="bg1"/>
              </a:solidFill>
            </a:endParaRPr>
          </a:p>
        </p:txBody>
      </p:sp>
      <p:pic>
        <p:nvPicPr>
          <p:cNvPr id="10" name="Picture 9">
            <a:extLst>
              <a:ext uri="{FF2B5EF4-FFF2-40B4-BE49-F238E27FC236}">
                <a16:creationId xmlns:a16="http://schemas.microsoft.com/office/drawing/2014/main" id="{17D4B56B-BD9C-8550-2E67-7573EFC8A7BD}"/>
              </a:ext>
            </a:extLst>
          </p:cNvPr>
          <p:cNvPicPr>
            <a:picLocks noChangeAspect="1"/>
          </p:cNvPicPr>
          <p:nvPr/>
        </p:nvPicPr>
        <p:blipFill>
          <a:blip r:embed="rId2"/>
          <a:stretch>
            <a:fillRect/>
          </a:stretch>
        </p:blipFill>
        <p:spPr>
          <a:xfrm>
            <a:off x="3211995" y="4554495"/>
            <a:ext cx="2720009" cy="1532272"/>
          </a:xfrm>
          <a:prstGeom prst="rect">
            <a:avLst/>
          </a:prstGeom>
        </p:spPr>
      </p:pic>
      <p:sp>
        <p:nvSpPr>
          <p:cNvPr id="3" name="Text Placeholder 2">
            <a:extLst>
              <a:ext uri="{FF2B5EF4-FFF2-40B4-BE49-F238E27FC236}">
                <a16:creationId xmlns:a16="http://schemas.microsoft.com/office/drawing/2014/main" id="{39B056C3-2019-B406-B923-FB0A68BB9435}"/>
              </a:ext>
            </a:extLst>
          </p:cNvPr>
          <p:cNvSpPr>
            <a:spLocks noGrp="1"/>
          </p:cNvSpPr>
          <p:nvPr>
            <p:ph type="body" sz="quarter" idx="13" hasCustomPrompt="1"/>
          </p:nvPr>
        </p:nvSpPr>
        <p:spPr>
          <a:xfrm>
            <a:off x="606357" y="1769441"/>
            <a:ext cx="3478626" cy="914400"/>
          </a:xfrm>
        </p:spPr>
        <p:txBody>
          <a:bodyPr/>
          <a:lstStyle>
            <a:lvl1pPr marL="0" indent="0">
              <a:buNone/>
              <a:defRPr sz="3200">
                <a:solidFill>
                  <a:schemeClr val="bg1"/>
                </a:solidFill>
              </a:defRPr>
            </a:lvl1pPr>
          </a:lstStyle>
          <a:p>
            <a:pPr lvl="0"/>
            <a:r>
              <a:rPr lang="en-US" dirty="0"/>
              <a:t>Placeholder</a:t>
            </a:r>
          </a:p>
        </p:txBody>
      </p:sp>
    </p:spTree>
    <p:extLst>
      <p:ext uri="{BB962C8B-B14F-4D97-AF65-F5344CB8AC3E}">
        <p14:creationId xmlns:p14="http://schemas.microsoft.com/office/powerpoint/2010/main" val="360882408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8D5B1BC2-7DC9-274F-9AA5-41AD410B73E8}" type="datetime1">
              <a:rPr lang="en-US" smtClean="0"/>
              <a:t>2/28/25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8" name="Picture 7" descr="A black background with purple letters&#10;&#10;Description automatically generated">
            <a:extLst>
              <a:ext uri="{FF2B5EF4-FFF2-40B4-BE49-F238E27FC236}">
                <a16:creationId xmlns:a16="http://schemas.microsoft.com/office/drawing/2014/main" id="{0C1E545A-8684-E274-1BDD-2502E7C00AB2}"/>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275152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B7F9541A-B732-0842-A74F-0C72DB237063}" type="datetime1">
              <a:rPr lang="en-US" smtClean="0"/>
              <a:t>2/28/25</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468816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F397BA72-28C9-9A46-8637-8A409BF0CACF}" type="datetime1">
              <a:rPr lang="en-US" smtClean="0"/>
              <a:t>2/28/25</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pic>
        <p:nvPicPr>
          <p:cNvPr id="6" name="Picture 5" descr="A black background with purple letters&#10;&#10;Description automatically generated">
            <a:extLst>
              <a:ext uri="{FF2B5EF4-FFF2-40B4-BE49-F238E27FC236}">
                <a16:creationId xmlns:a16="http://schemas.microsoft.com/office/drawing/2014/main" id="{73709BB1-05FC-92CD-8075-AC4198DEDB54}"/>
              </a:ext>
            </a:extLst>
          </p:cNvPr>
          <p:cNvPicPr>
            <a:picLocks noChangeAspect="1"/>
          </p:cNvPicPr>
          <p:nvPr/>
        </p:nvPicPr>
        <p:blipFill>
          <a:blip r:embed="rId2"/>
          <a:stretch>
            <a:fillRect/>
          </a:stretch>
        </p:blipFill>
        <p:spPr>
          <a:xfrm>
            <a:off x="0" y="6328918"/>
            <a:ext cx="1396448" cy="785114"/>
          </a:xfrm>
          <a:prstGeom prst="rect">
            <a:avLst/>
          </a:prstGeom>
        </p:spPr>
      </p:pic>
    </p:spTree>
    <p:extLst>
      <p:ext uri="{BB962C8B-B14F-4D97-AF65-F5344CB8AC3E}">
        <p14:creationId xmlns:p14="http://schemas.microsoft.com/office/powerpoint/2010/main" val="1395729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54BA4BC-FC40-B844-8CA3-66DD08AD127A}" type="datetime1">
              <a:rPr lang="en-US" smtClean="0"/>
              <a:t>2/28/25</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61544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A0381634-E977-7043-B341-F77FCA8D6817}" type="datetime1">
              <a:rPr lang="en-US" smtClean="0"/>
              <a:t>2/28/25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1728091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242C96D-D083-B04B-BE8C-D38697A2B148}" type="datetime1">
              <a:rPr lang="en-US" smtClean="0"/>
              <a:t>2/28/25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410776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36525"/>
            <a:ext cx="8229600" cy="72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021899"/>
            <a:ext cx="8229600" cy="481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299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050">
                <a:latin typeface="Arial" charset="0"/>
              </a:defRPr>
            </a:lvl1pPr>
          </a:lstStyle>
          <a:p>
            <a:fld id="{C3BC7800-B276-A64A-8AB0-19972C98F17B}" type="datetime1">
              <a:rPr lang="en-US" smtClean="0"/>
              <a:t>2/28/25</a:t>
            </a:fld>
            <a:endParaRPr lang="en-US"/>
          </a:p>
        </p:txBody>
      </p:sp>
      <p:sp>
        <p:nvSpPr>
          <p:cNvPr id="21299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ClrTx/>
              <a:buFontTx/>
              <a:buNone/>
              <a:defRPr sz="1050">
                <a:latin typeface="Arial" charset="0"/>
              </a:defRPr>
            </a:lvl1pPr>
          </a:lstStyle>
          <a:p>
            <a:endParaRPr lang="en-US"/>
          </a:p>
        </p:txBody>
      </p:sp>
      <p:sp>
        <p:nvSpPr>
          <p:cNvPr id="21299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050">
                <a:latin typeface="Arial" charset="0"/>
              </a:defRPr>
            </a:lvl1pPr>
          </a:lstStyle>
          <a:p>
            <a:fld id="{ABBEE3BA-F264-1746-880E-39AD601DF2B1}" type="slidenum">
              <a:rPr lang="en-US" smtClean="0"/>
              <a:t>‹#›</a:t>
            </a:fld>
            <a:endParaRPr lang="en-US"/>
          </a:p>
        </p:txBody>
      </p:sp>
    </p:spTree>
    <p:extLst>
      <p:ext uri="{BB962C8B-B14F-4D97-AF65-F5344CB8AC3E}">
        <p14:creationId xmlns:p14="http://schemas.microsoft.com/office/powerpoint/2010/main" val="351753513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hf hdr="0" ftr="0" dt="0"/>
  <p:txStyles>
    <p:titleStyle>
      <a:lvl1pPr algn="ctr" rtl="0" eaLnBrk="1" fontAlgn="base" hangingPunct="1">
        <a:spcBef>
          <a:spcPct val="0"/>
        </a:spcBef>
        <a:spcAft>
          <a:spcPct val="0"/>
        </a:spcAft>
        <a:defRPr sz="3300">
          <a:solidFill>
            <a:srgbClr val="600592"/>
          </a:solidFill>
          <a:latin typeface="Tahoma" panose="020B0604030504040204" pitchFamily="34" charset="0"/>
          <a:ea typeface="Tahoma" panose="020B0604030504040204" pitchFamily="34" charset="0"/>
          <a:cs typeface="Tahoma" panose="020B0604030504040204" pitchFamily="34" charset="0"/>
        </a:defRPr>
      </a:lvl1pPr>
      <a:lvl2pPr algn="ctr" rtl="0" eaLnBrk="1" fontAlgn="base" hangingPunct="1">
        <a:spcBef>
          <a:spcPct val="0"/>
        </a:spcBef>
        <a:spcAft>
          <a:spcPct val="0"/>
        </a:spcAft>
        <a:defRPr sz="3300">
          <a:solidFill>
            <a:schemeClr val="tx2"/>
          </a:solidFill>
          <a:latin typeface="Arial" pitchFamily="34" charset="0"/>
          <a:cs typeface="Arial" pitchFamily="34" charset="0"/>
        </a:defRPr>
      </a:lvl2pPr>
      <a:lvl3pPr algn="ctr" rtl="0" eaLnBrk="1" fontAlgn="base" hangingPunct="1">
        <a:spcBef>
          <a:spcPct val="0"/>
        </a:spcBef>
        <a:spcAft>
          <a:spcPct val="0"/>
        </a:spcAft>
        <a:defRPr sz="3300">
          <a:solidFill>
            <a:schemeClr val="tx2"/>
          </a:solidFill>
          <a:latin typeface="Arial" pitchFamily="34" charset="0"/>
          <a:cs typeface="Arial" pitchFamily="34" charset="0"/>
        </a:defRPr>
      </a:lvl3pPr>
      <a:lvl4pPr algn="ctr" rtl="0" eaLnBrk="1" fontAlgn="base" hangingPunct="1">
        <a:spcBef>
          <a:spcPct val="0"/>
        </a:spcBef>
        <a:spcAft>
          <a:spcPct val="0"/>
        </a:spcAft>
        <a:defRPr sz="3300">
          <a:solidFill>
            <a:schemeClr val="tx2"/>
          </a:solidFill>
          <a:latin typeface="Arial" pitchFamily="34" charset="0"/>
          <a:cs typeface="Arial" pitchFamily="34" charset="0"/>
        </a:defRPr>
      </a:lvl4pPr>
      <a:lvl5pPr algn="ctr" rtl="0" eaLnBrk="1" fontAlgn="base" hangingPunct="1">
        <a:spcBef>
          <a:spcPct val="0"/>
        </a:spcBef>
        <a:spcAft>
          <a:spcPct val="0"/>
        </a:spcAft>
        <a:defRPr sz="3300">
          <a:solidFill>
            <a:schemeClr val="tx2"/>
          </a:solidFill>
          <a:latin typeface="Arial" pitchFamily="34" charset="0"/>
          <a:cs typeface="Arial" pitchFamily="34" charset="0"/>
        </a:defRPr>
      </a:lvl5pPr>
      <a:lvl6pPr marL="342900" algn="ctr" rtl="0" eaLnBrk="1" fontAlgn="base" hangingPunct="1">
        <a:spcBef>
          <a:spcPct val="0"/>
        </a:spcBef>
        <a:spcAft>
          <a:spcPct val="0"/>
        </a:spcAft>
        <a:defRPr sz="3300">
          <a:solidFill>
            <a:schemeClr val="tx2"/>
          </a:solidFill>
          <a:latin typeface="Arial" pitchFamily="34" charset="0"/>
          <a:cs typeface="Arial" pitchFamily="34" charset="0"/>
        </a:defRPr>
      </a:lvl6pPr>
      <a:lvl7pPr marL="685800" algn="ctr" rtl="0" eaLnBrk="1" fontAlgn="base" hangingPunct="1">
        <a:spcBef>
          <a:spcPct val="0"/>
        </a:spcBef>
        <a:spcAft>
          <a:spcPct val="0"/>
        </a:spcAft>
        <a:defRPr sz="3300">
          <a:solidFill>
            <a:schemeClr val="tx2"/>
          </a:solidFill>
          <a:latin typeface="Arial" pitchFamily="34" charset="0"/>
          <a:cs typeface="Arial" pitchFamily="34" charset="0"/>
        </a:defRPr>
      </a:lvl7pPr>
      <a:lvl8pPr marL="1028700" algn="ctr" rtl="0" eaLnBrk="1" fontAlgn="base" hangingPunct="1">
        <a:spcBef>
          <a:spcPct val="0"/>
        </a:spcBef>
        <a:spcAft>
          <a:spcPct val="0"/>
        </a:spcAft>
        <a:defRPr sz="3300">
          <a:solidFill>
            <a:schemeClr val="tx2"/>
          </a:solidFill>
          <a:latin typeface="Arial" pitchFamily="34" charset="0"/>
          <a:cs typeface="Arial" pitchFamily="34" charset="0"/>
        </a:defRPr>
      </a:lvl8pPr>
      <a:lvl9pPr marL="1371600" algn="ctr" rtl="0" eaLnBrk="1" fontAlgn="base" hangingPunct="1">
        <a:spcBef>
          <a:spcPct val="0"/>
        </a:spcBef>
        <a:spcAft>
          <a:spcPct val="0"/>
        </a:spcAft>
        <a:defRPr sz="3300">
          <a:solidFill>
            <a:schemeClr val="tx2"/>
          </a:solidFill>
          <a:latin typeface="Arial" pitchFamily="34" charset="0"/>
          <a:cs typeface="Arial" pitchFamily="34" charset="0"/>
        </a:defRPr>
      </a:lvl9pPr>
    </p:titleStyle>
    <p:body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FC07-3828-6FDB-8B93-EA871DD298E9}"/>
              </a:ext>
            </a:extLst>
          </p:cNvPr>
          <p:cNvSpPr>
            <a:spLocks noGrp="1"/>
          </p:cNvSpPr>
          <p:nvPr>
            <p:ph type="ctrTitle"/>
          </p:nvPr>
        </p:nvSpPr>
        <p:spPr>
          <a:xfrm>
            <a:off x="685800" y="732553"/>
            <a:ext cx="7772400" cy="1470025"/>
          </a:xfrm>
        </p:spPr>
        <p:txBody>
          <a:bodyPr/>
          <a:lstStyle/>
          <a:p>
            <a:r>
              <a:rPr lang="en-US" dirty="0"/>
              <a:t>Topic 5 – (Over)Fitting and Evaluating Models</a:t>
            </a:r>
          </a:p>
        </p:txBody>
      </p:sp>
      <p:sp>
        <p:nvSpPr>
          <p:cNvPr id="3" name="Subtitle 2">
            <a:extLst>
              <a:ext uri="{FF2B5EF4-FFF2-40B4-BE49-F238E27FC236}">
                <a16:creationId xmlns:a16="http://schemas.microsoft.com/office/drawing/2014/main" id="{6C775E86-3AC1-27FE-A80E-914C9B637816}"/>
              </a:ext>
            </a:extLst>
          </p:cNvPr>
          <p:cNvSpPr>
            <a:spLocks noGrp="1"/>
          </p:cNvSpPr>
          <p:nvPr>
            <p:ph type="subTitle" idx="1"/>
          </p:nvPr>
        </p:nvSpPr>
        <p:spPr/>
        <p:txBody>
          <a:bodyPr/>
          <a:lstStyle/>
          <a:p>
            <a:r>
              <a:rPr lang="en-US" dirty="0"/>
              <a:t>Data Science for Business</a:t>
            </a:r>
            <a:endParaRPr lang="en-US" sz="1800" dirty="0"/>
          </a:p>
          <a:p>
            <a:r>
              <a:rPr lang="en-US" dirty="0"/>
              <a:t>Prof: Chris </a:t>
            </a:r>
            <a:r>
              <a:rPr lang="en-US" dirty="0" err="1"/>
              <a:t>Volinsky</a:t>
            </a:r>
            <a:endParaRPr lang="en-US" dirty="0"/>
          </a:p>
          <a:p>
            <a:r>
              <a:rPr lang="en-US" dirty="0"/>
              <a:t>NYU Stern:  Spring 2025</a:t>
            </a:r>
          </a:p>
        </p:txBody>
      </p:sp>
      <p:sp>
        <p:nvSpPr>
          <p:cNvPr id="4" name="Slide Number Placeholder 3">
            <a:extLst>
              <a:ext uri="{FF2B5EF4-FFF2-40B4-BE49-F238E27FC236}">
                <a16:creationId xmlns:a16="http://schemas.microsoft.com/office/drawing/2014/main" id="{6EAF9755-800C-BAA7-9886-5018A613A8E7}"/>
              </a:ext>
            </a:extLst>
          </p:cNvPr>
          <p:cNvSpPr>
            <a:spLocks noGrp="1"/>
          </p:cNvSpPr>
          <p:nvPr>
            <p:ph type="sldNum" sz="quarter" idx="12"/>
          </p:nvPr>
        </p:nvSpPr>
        <p:spPr/>
        <p:txBody>
          <a:bodyPr/>
          <a:lstStyle/>
          <a:p>
            <a:fld id="{ABBEE3BA-F264-1746-880E-39AD601DF2B1}" type="slidenum">
              <a:rPr lang="en-US" smtClean="0"/>
              <a:t>1</a:t>
            </a:fld>
            <a:endParaRPr lang="en-US"/>
          </a:p>
        </p:txBody>
      </p:sp>
      <p:pic>
        <p:nvPicPr>
          <p:cNvPr id="5" name="Picture 2" descr="machine learning artificial intelligence data science meme">
            <a:extLst>
              <a:ext uri="{FF2B5EF4-FFF2-40B4-BE49-F238E27FC236}">
                <a16:creationId xmlns:a16="http://schemas.microsoft.com/office/drawing/2014/main" id="{08F4E7FD-0217-EBFE-8C49-795BB2C08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291" y="5227099"/>
            <a:ext cx="2580217" cy="14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28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3A2-0C07-3944-6EF8-A2330E84078D}"/>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35A47512-8BB7-3022-2888-8271A65B1A14}"/>
              </a:ext>
            </a:extLst>
          </p:cNvPr>
          <p:cNvSpPr>
            <a:spLocks noGrp="1"/>
          </p:cNvSpPr>
          <p:nvPr>
            <p:ph idx="1"/>
          </p:nvPr>
        </p:nvSpPr>
        <p:spPr>
          <a:xfrm>
            <a:off x="457200" y="1021899"/>
            <a:ext cx="8387862" cy="5223326"/>
          </a:xfrm>
        </p:spPr>
        <p:txBody>
          <a:bodyPr/>
          <a:lstStyle/>
          <a:p>
            <a:r>
              <a:rPr lang="en-US" dirty="0"/>
              <a:t>We can use fitting graphs like the one we just saw to balance complexity with performance, and estimate the performance. </a:t>
            </a:r>
          </a:p>
          <a:p>
            <a:endParaRPr lang="en-US" dirty="0"/>
          </a:p>
          <a:p>
            <a:r>
              <a:rPr lang="en-US" dirty="0"/>
              <a:t>BUT maybe this performance curve is a function of the specific 80/20 split that we chose!</a:t>
            </a:r>
          </a:p>
          <a:p>
            <a:pPr lvl="1"/>
            <a:r>
              <a:rPr lang="en-US" dirty="0"/>
              <a:t>Think about our tree example, we evaluated all tree sizes on the same holdout set…this could also lead to memorization</a:t>
            </a:r>
          </a:p>
          <a:p>
            <a:endParaRPr lang="en-US" dirty="0"/>
          </a:p>
          <a:p>
            <a:r>
              <a:rPr lang="en-US" dirty="0"/>
              <a:t>To get a better generalization error estimate, account for the randomness of the split …. by doing multiple splits.  </a:t>
            </a:r>
          </a:p>
          <a:p>
            <a:pPr marL="0" indent="0">
              <a:buNone/>
            </a:pPr>
            <a:endParaRPr lang="en-US" dirty="0"/>
          </a:p>
          <a:p>
            <a:r>
              <a:rPr lang="en-US" b="1" i="1" dirty="0"/>
              <a:t>Cross-validation</a:t>
            </a:r>
            <a:r>
              <a:rPr lang="en-US" dirty="0"/>
              <a:t> is one way to get around this!</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F56DD8-30EC-B7A6-4D9C-DFEB5622E314}"/>
              </a:ext>
            </a:extLst>
          </p:cNvPr>
          <p:cNvSpPr>
            <a:spLocks noGrp="1"/>
          </p:cNvSpPr>
          <p:nvPr>
            <p:ph type="sldNum" sz="quarter" idx="10"/>
          </p:nvPr>
        </p:nvSpPr>
        <p:spPr/>
        <p:txBody>
          <a:bodyPr/>
          <a:lstStyle/>
          <a:p>
            <a:fld id="{ABBEE3BA-F264-1746-880E-39AD601DF2B1}" type="slidenum">
              <a:rPr lang="en-US" smtClean="0"/>
              <a:t>10</a:t>
            </a:fld>
            <a:endParaRPr lang="en-US"/>
          </a:p>
        </p:txBody>
      </p:sp>
    </p:spTree>
    <p:extLst>
      <p:ext uri="{BB962C8B-B14F-4D97-AF65-F5344CB8AC3E}">
        <p14:creationId xmlns:p14="http://schemas.microsoft.com/office/powerpoint/2010/main" val="97777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0C16-4B56-AEF2-DD5A-9DB84B448065}"/>
              </a:ext>
            </a:extLst>
          </p:cNvPr>
          <p:cNvSpPr>
            <a:spLocks noGrp="1"/>
          </p:cNvSpPr>
          <p:nvPr>
            <p:ph type="title"/>
          </p:nvPr>
        </p:nvSpPr>
        <p:spPr/>
        <p:txBody>
          <a:bodyPr/>
          <a:lstStyle/>
          <a:p>
            <a:r>
              <a:rPr lang="en-US" dirty="0"/>
              <a:t>Cross-validation</a:t>
            </a:r>
          </a:p>
        </p:txBody>
      </p:sp>
      <p:sp>
        <p:nvSpPr>
          <p:cNvPr id="4" name="Slide Number Placeholder 3">
            <a:extLst>
              <a:ext uri="{FF2B5EF4-FFF2-40B4-BE49-F238E27FC236}">
                <a16:creationId xmlns:a16="http://schemas.microsoft.com/office/drawing/2014/main" id="{63571F8E-8889-EC6A-6496-A0D490836FFC}"/>
              </a:ext>
            </a:extLst>
          </p:cNvPr>
          <p:cNvSpPr>
            <a:spLocks noGrp="1"/>
          </p:cNvSpPr>
          <p:nvPr>
            <p:ph type="sldNum" sz="quarter" idx="10"/>
          </p:nvPr>
        </p:nvSpPr>
        <p:spPr/>
        <p:txBody>
          <a:bodyPr/>
          <a:lstStyle/>
          <a:p>
            <a:fld id="{ABBEE3BA-F264-1746-880E-39AD601DF2B1}" type="slidenum">
              <a:rPr lang="en-US" smtClean="0"/>
              <a:t>11</a:t>
            </a:fld>
            <a:endParaRPr lang="en-US" dirty="0"/>
          </a:p>
        </p:txBody>
      </p:sp>
      <p:sp>
        <p:nvSpPr>
          <p:cNvPr id="5" name="Content Placeholder 2">
            <a:extLst>
              <a:ext uri="{FF2B5EF4-FFF2-40B4-BE49-F238E27FC236}">
                <a16:creationId xmlns:a16="http://schemas.microsoft.com/office/drawing/2014/main" id="{077A0945-0E3D-8E9E-C84C-468FD51A9DDF}"/>
              </a:ext>
            </a:extLst>
          </p:cNvPr>
          <p:cNvSpPr txBox="1">
            <a:spLocks/>
          </p:cNvSpPr>
          <p:nvPr/>
        </p:nvSpPr>
        <p:spPr bwMode="auto">
          <a:xfrm>
            <a:off x="709246" y="1759125"/>
            <a:ext cx="7725508" cy="179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a:buClrTx/>
            </a:pPr>
            <a:r>
              <a:rPr lang="en-US" kern="0" dirty="0"/>
              <a:t>Split data into k equal sets, called </a:t>
            </a:r>
            <a:r>
              <a:rPr lang="en-US" i="1" kern="0" dirty="0"/>
              <a:t>folds</a:t>
            </a:r>
          </a:p>
          <a:p>
            <a:pPr>
              <a:buClrTx/>
            </a:pPr>
            <a:r>
              <a:rPr lang="en-US" kern="0" dirty="0"/>
              <a:t>Fit model with sets (1,…,k-1), measure performance on fold k</a:t>
            </a:r>
          </a:p>
          <a:p>
            <a:pPr lvl="1">
              <a:buClrTx/>
            </a:pPr>
            <a:r>
              <a:rPr lang="en-US" kern="0" dirty="0"/>
              <a:t>Subsequently fit k times using each fold as a hold-out</a:t>
            </a:r>
          </a:p>
          <a:p>
            <a:pPr>
              <a:buClrTx/>
            </a:pPr>
            <a:r>
              <a:rPr lang="en-US" kern="0" dirty="0"/>
              <a:t>For each iteration, measure predictive performance, or the metric of interest</a:t>
            </a:r>
          </a:p>
        </p:txBody>
      </p:sp>
      <p:sp>
        <p:nvSpPr>
          <p:cNvPr id="6" name="TextBox 5">
            <a:extLst>
              <a:ext uri="{FF2B5EF4-FFF2-40B4-BE49-F238E27FC236}">
                <a16:creationId xmlns:a16="http://schemas.microsoft.com/office/drawing/2014/main" id="{A247DFA9-7039-01D0-0D94-E99B11505FDB}"/>
              </a:ext>
            </a:extLst>
          </p:cNvPr>
          <p:cNvSpPr txBox="1"/>
          <p:nvPr/>
        </p:nvSpPr>
        <p:spPr>
          <a:xfrm>
            <a:off x="3013240" y="1146655"/>
            <a:ext cx="3117520"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Cross-validation algorithm</a:t>
            </a:r>
          </a:p>
        </p:txBody>
      </p:sp>
      <p:sp>
        <p:nvSpPr>
          <p:cNvPr id="7" name="TextBox 6">
            <a:extLst>
              <a:ext uri="{FF2B5EF4-FFF2-40B4-BE49-F238E27FC236}">
                <a16:creationId xmlns:a16="http://schemas.microsoft.com/office/drawing/2014/main" id="{30B4D778-7AD9-B5B9-4127-92520BC41545}"/>
              </a:ext>
            </a:extLst>
          </p:cNvPr>
          <p:cNvSpPr txBox="1"/>
          <p:nvPr/>
        </p:nvSpPr>
        <p:spPr>
          <a:xfrm>
            <a:off x="1708029" y="4446081"/>
            <a:ext cx="5551520" cy="824841"/>
          </a:xfrm>
          <a:prstGeom prst="rect">
            <a:avLst/>
          </a:prstGeom>
          <a:solidFill>
            <a:schemeClr val="accent2">
              <a:lumMod val="20000"/>
              <a:lumOff val="80000"/>
            </a:schemeClr>
          </a:solidFill>
        </p:spPr>
        <p:txBody>
          <a:bodyPr wrap="none" rtlCol="0">
            <a:spAutoFit/>
          </a:bodyPr>
          <a:lstStyle/>
          <a:p>
            <a:pPr>
              <a:buNone/>
            </a:pPr>
            <a:r>
              <a:rPr lang="en-US" sz="1400" b="0" dirty="0">
                <a:solidFill>
                  <a:srgbClr val="AF00DB"/>
                </a:solidFill>
                <a:effectLst/>
                <a:latin typeface="Consolas" panose="020B0609020204030204" pitchFamily="49" charset="0"/>
                <a:cs typeface="Consolas" panose="020B0609020204030204" pitchFamily="49" charset="0"/>
              </a:rPr>
              <a:t>from</a:t>
            </a:r>
            <a:r>
              <a:rPr lang="en-US" sz="1400" b="0" dirty="0">
                <a:solidFill>
                  <a:srgbClr val="000000"/>
                </a:solidFill>
                <a:effectLst/>
                <a:latin typeface="Consolas" panose="020B0609020204030204" pitchFamily="49" charset="0"/>
                <a:cs typeface="Consolas" panose="020B0609020204030204" pitchFamily="49" charset="0"/>
              </a:rPr>
              <a:t> </a:t>
            </a:r>
            <a:r>
              <a:rPr lang="en-US" sz="1400" b="0" dirty="0" err="1">
                <a:solidFill>
                  <a:srgbClr val="000000"/>
                </a:solidFill>
                <a:effectLst/>
                <a:latin typeface="Consolas" panose="020B0609020204030204" pitchFamily="49" charset="0"/>
                <a:cs typeface="Consolas" panose="020B0609020204030204" pitchFamily="49" charset="0"/>
              </a:rPr>
              <a:t>sklearn.model_selection</a:t>
            </a:r>
            <a:r>
              <a:rPr lang="en-US" sz="1400" b="0" dirty="0">
                <a:solidFill>
                  <a:srgbClr val="000000"/>
                </a:solidFill>
                <a:effectLst/>
                <a:latin typeface="Consolas" panose="020B0609020204030204" pitchFamily="49" charset="0"/>
                <a:cs typeface="Consolas" panose="020B0609020204030204" pitchFamily="49" charset="0"/>
              </a:rPr>
              <a:t> </a:t>
            </a:r>
            <a:r>
              <a:rPr lang="en-US" sz="1400" b="0" dirty="0">
                <a:solidFill>
                  <a:srgbClr val="AF00DB"/>
                </a:solidFill>
                <a:effectLst/>
                <a:latin typeface="Consolas" panose="020B0609020204030204" pitchFamily="49" charset="0"/>
                <a:cs typeface="Consolas" panose="020B0609020204030204" pitchFamily="49" charset="0"/>
              </a:rPr>
              <a:t>import</a:t>
            </a:r>
            <a:r>
              <a:rPr lang="en-US" sz="1400" b="0" dirty="0">
                <a:solidFill>
                  <a:srgbClr val="000000"/>
                </a:solidFill>
                <a:effectLst/>
                <a:latin typeface="Consolas" panose="020B0609020204030204" pitchFamily="49" charset="0"/>
                <a:cs typeface="Consolas" panose="020B0609020204030204" pitchFamily="49" charset="0"/>
              </a:rPr>
              <a:t> </a:t>
            </a:r>
            <a:r>
              <a:rPr lang="en-US" sz="1400" b="0" dirty="0" err="1">
                <a:solidFill>
                  <a:srgbClr val="000000"/>
                </a:solidFill>
                <a:effectLst/>
                <a:latin typeface="Consolas" panose="020B0609020204030204" pitchFamily="49" charset="0"/>
                <a:cs typeface="Consolas" panose="020B0609020204030204" pitchFamily="49" charset="0"/>
              </a:rPr>
              <a:t>cross_val_score</a:t>
            </a:r>
            <a:endParaRPr lang="en-US" sz="1400" b="0" dirty="0">
              <a:solidFill>
                <a:srgbClr val="000000"/>
              </a:solidFill>
              <a:effectLst/>
              <a:latin typeface="Consolas" panose="020B0609020204030204" pitchFamily="49" charset="0"/>
              <a:cs typeface="Consolas" panose="020B0609020204030204" pitchFamily="49" charset="0"/>
            </a:endParaRPr>
          </a:p>
          <a:p>
            <a:pPr>
              <a:buNone/>
            </a:pPr>
            <a:endParaRPr lang="en-US" sz="1400" b="0" dirty="0">
              <a:solidFill>
                <a:srgbClr val="000000"/>
              </a:solidFill>
              <a:effectLst/>
              <a:latin typeface="Consolas" panose="020B0609020204030204" pitchFamily="49" charset="0"/>
              <a:cs typeface="Consolas" panose="020B0609020204030204" pitchFamily="49" charset="0"/>
            </a:endParaRPr>
          </a:p>
          <a:p>
            <a:pPr>
              <a:buNone/>
            </a:pPr>
            <a:r>
              <a:rPr lang="en-US" sz="1400" b="0" dirty="0" err="1">
                <a:solidFill>
                  <a:srgbClr val="000000"/>
                </a:solidFill>
                <a:effectLst/>
                <a:latin typeface="Consolas" panose="020B0609020204030204" pitchFamily="49" charset="0"/>
                <a:cs typeface="Consolas" panose="020B0609020204030204" pitchFamily="49" charset="0"/>
              </a:rPr>
              <a:t>cross_val_score</a:t>
            </a:r>
            <a:r>
              <a:rPr lang="en-US" sz="1400" b="0" dirty="0">
                <a:solidFill>
                  <a:srgbClr val="000000"/>
                </a:solidFill>
                <a:effectLst/>
                <a:latin typeface="Consolas" panose="020B0609020204030204" pitchFamily="49" charset="0"/>
                <a:cs typeface="Consolas" panose="020B0609020204030204" pitchFamily="49" charset="0"/>
              </a:rPr>
              <a:t>(model, X, Y, scoring=</a:t>
            </a:r>
            <a:r>
              <a:rPr lang="en-US" sz="1400" b="0" dirty="0">
                <a:solidFill>
                  <a:srgbClr val="A31515"/>
                </a:solidFill>
                <a:effectLst/>
                <a:latin typeface="Consolas" panose="020B0609020204030204" pitchFamily="49" charset="0"/>
                <a:cs typeface="Consolas" panose="020B0609020204030204" pitchFamily="49" charset="0"/>
              </a:rPr>
              <a:t>"accuracy"</a:t>
            </a:r>
            <a:r>
              <a:rPr lang="en-US" sz="1400" b="0" dirty="0">
                <a:solidFill>
                  <a:srgbClr val="000000"/>
                </a:solidFill>
                <a:effectLst/>
                <a:latin typeface="Consolas" panose="020B0609020204030204" pitchFamily="49" charset="0"/>
                <a:cs typeface="Consolas" panose="020B0609020204030204" pitchFamily="49" charset="0"/>
              </a:rPr>
              <a:t>, cv=</a:t>
            </a:r>
            <a:r>
              <a:rPr lang="en-US" sz="1400" b="0" dirty="0">
                <a:solidFill>
                  <a:srgbClr val="116644"/>
                </a:solidFill>
                <a:effectLst/>
                <a:latin typeface="Consolas" panose="020B0609020204030204" pitchFamily="49" charset="0"/>
                <a:cs typeface="Consolas" panose="020B0609020204030204" pitchFamily="49" charset="0"/>
              </a:rPr>
              <a:t>5</a:t>
            </a:r>
            <a:r>
              <a:rPr lang="en-US" sz="1400" b="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34294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F745FC-467E-6986-19D7-D840DF227FE9}"/>
              </a:ext>
            </a:extLst>
          </p:cNvPr>
          <p:cNvSpPr>
            <a:spLocks noGrp="1"/>
          </p:cNvSpPr>
          <p:nvPr>
            <p:ph type="sldNum" sz="quarter" idx="12"/>
          </p:nvPr>
        </p:nvSpPr>
        <p:spPr/>
        <p:txBody>
          <a:bodyPr/>
          <a:lstStyle/>
          <a:p>
            <a:fld id="{ABBEE3BA-F264-1746-880E-39AD601DF2B1}" type="slidenum">
              <a:rPr lang="en-US" smtClean="0"/>
              <a:t>12</a:t>
            </a:fld>
            <a:endParaRPr lang="en-US"/>
          </a:p>
        </p:txBody>
      </p:sp>
      <p:pic>
        <p:nvPicPr>
          <p:cNvPr id="4" name="Picture 3" descr="A diagram of a data flow&#10;&#10;Description automatically generated">
            <a:extLst>
              <a:ext uri="{FF2B5EF4-FFF2-40B4-BE49-F238E27FC236}">
                <a16:creationId xmlns:a16="http://schemas.microsoft.com/office/drawing/2014/main" id="{4E18A688-F436-2ED0-2884-CD07E511107D}"/>
              </a:ext>
            </a:extLst>
          </p:cNvPr>
          <p:cNvPicPr>
            <a:picLocks noChangeAspect="1"/>
          </p:cNvPicPr>
          <p:nvPr/>
        </p:nvPicPr>
        <p:blipFill>
          <a:blip r:embed="rId2"/>
          <a:stretch>
            <a:fillRect/>
          </a:stretch>
        </p:blipFill>
        <p:spPr>
          <a:xfrm>
            <a:off x="1405971" y="0"/>
            <a:ext cx="6077415" cy="6858000"/>
          </a:xfrm>
          <a:prstGeom prst="rect">
            <a:avLst/>
          </a:prstGeom>
          <a:solidFill>
            <a:schemeClr val="accent2">
              <a:lumMod val="20000"/>
              <a:lumOff val="80000"/>
            </a:schemeClr>
          </a:solidFill>
        </p:spPr>
      </p:pic>
    </p:spTree>
    <p:extLst>
      <p:ext uri="{BB962C8B-B14F-4D97-AF65-F5344CB8AC3E}">
        <p14:creationId xmlns:p14="http://schemas.microsoft.com/office/powerpoint/2010/main" val="114891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7193-0041-FD1D-AAE0-A0E304BD5893}"/>
              </a:ext>
            </a:extLst>
          </p:cNvPr>
          <p:cNvSpPr>
            <a:spLocks noGrp="1"/>
          </p:cNvSpPr>
          <p:nvPr>
            <p:ph type="title"/>
          </p:nvPr>
        </p:nvSpPr>
        <p:spPr/>
        <p:txBody>
          <a:bodyPr/>
          <a:lstStyle/>
          <a:p>
            <a:r>
              <a:rPr lang="en-US" dirty="0"/>
              <a:t>Example : predicting churn</a:t>
            </a:r>
          </a:p>
        </p:txBody>
      </p:sp>
      <p:pic>
        <p:nvPicPr>
          <p:cNvPr id="6" name="Content Placeholder 5" descr="A diagram of a house&#10;&#10;Description automatically generated">
            <a:extLst>
              <a:ext uri="{FF2B5EF4-FFF2-40B4-BE49-F238E27FC236}">
                <a16:creationId xmlns:a16="http://schemas.microsoft.com/office/drawing/2014/main" id="{C665B5AC-8671-5B09-624C-6E7111853D1D}"/>
              </a:ext>
            </a:extLst>
          </p:cNvPr>
          <p:cNvPicPr>
            <a:picLocks noGrp="1" noChangeAspect="1"/>
          </p:cNvPicPr>
          <p:nvPr>
            <p:ph idx="1"/>
          </p:nvPr>
        </p:nvPicPr>
        <p:blipFill>
          <a:blip r:embed="rId2"/>
          <a:stretch>
            <a:fillRect/>
          </a:stretch>
        </p:blipFill>
        <p:spPr>
          <a:xfrm>
            <a:off x="2101423" y="1022350"/>
            <a:ext cx="4941153" cy="4813300"/>
          </a:xfrm>
        </p:spPr>
      </p:pic>
      <p:sp>
        <p:nvSpPr>
          <p:cNvPr id="4" name="Slide Number Placeholder 3">
            <a:extLst>
              <a:ext uri="{FF2B5EF4-FFF2-40B4-BE49-F238E27FC236}">
                <a16:creationId xmlns:a16="http://schemas.microsoft.com/office/drawing/2014/main" id="{598190D8-2BD7-8EF3-AB7E-501A41DE8E92}"/>
              </a:ext>
            </a:extLst>
          </p:cNvPr>
          <p:cNvSpPr>
            <a:spLocks noGrp="1"/>
          </p:cNvSpPr>
          <p:nvPr>
            <p:ph type="sldNum" sz="quarter" idx="10"/>
          </p:nvPr>
        </p:nvSpPr>
        <p:spPr/>
        <p:txBody>
          <a:bodyPr/>
          <a:lstStyle/>
          <a:p>
            <a:fld id="{ABBEE3BA-F264-1746-880E-39AD601DF2B1}" type="slidenum">
              <a:rPr lang="en-US" smtClean="0"/>
              <a:t>13</a:t>
            </a:fld>
            <a:endParaRPr lang="en-US"/>
          </a:p>
        </p:txBody>
      </p:sp>
      <p:sp>
        <p:nvSpPr>
          <p:cNvPr id="7" name="TextBox 6">
            <a:extLst>
              <a:ext uri="{FF2B5EF4-FFF2-40B4-BE49-F238E27FC236}">
                <a16:creationId xmlns:a16="http://schemas.microsoft.com/office/drawing/2014/main" id="{D8F12FA0-861D-135F-0BF1-CA965DC062D3}"/>
              </a:ext>
            </a:extLst>
          </p:cNvPr>
          <p:cNvSpPr txBox="1"/>
          <p:nvPr/>
        </p:nvSpPr>
        <p:spPr>
          <a:xfrm>
            <a:off x="180512" y="3155372"/>
            <a:ext cx="1920912" cy="923330"/>
          </a:xfrm>
          <a:prstGeom prst="rect">
            <a:avLst/>
          </a:prstGeom>
          <a:noFill/>
        </p:spPr>
        <p:txBody>
          <a:bodyPr wrap="square" rtlCol="0">
            <a:spAutoFit/>
          </a:bodyPr>
          <a:lstStyle/>
          <a:p>
            <a:pPr marL="0" indent="0" algn="l">
              <a:buNone/>
            </a:pPr>
            <a:r>
              <a:rPr lang="en-US" sz="1800" dirty="0">
                <a:latin typeface="Tahoma" panose="020B0604030504040204" pitchFamily="34" charset="0"/>
                <a:ea typeface="Tahoma" panose="020B0604030504040204" pitchFamily="34" charset="0"/>
                <a:cs typeface="Tahoma" panose="020B0604030504040204" pitchFamily="34" charset="0"/>
              </a:rPr>
              <a:t>Churn accuracy on training set =73%</a:t>
            </a:r>
          </a:p>
        </p:txBody>
      </p:sp>
    </p:spTree>
    <p:extLst>
      <p:ext uri="{BB962C8B-B14F-4D97-AF65-F5344CB8AC3E}">
        <p14:creationId xmlns:p14="http://schemas.microsoft.com/office/powerpoint/2010/main" val="172775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7F8D-73A0-6B24-B631-626A38AC8F05}"/>
              </a:ext>
            </a:extLst>
          </p:cNvPr>
          <p:cNvSpPr>
            <a:spLocks noGrp="1"/>
          </p:cNvSpPr>
          <p:nvPr>
            <p:ph type="title"/>
          </p:nvPr>
        </p:nvSpPr>
        <p:spPr/>
        <p:txBody>
          <a:bodyPr/>
          <a:lstStyle/>
          <a:p>
            <a:r>
              <a:rPr lang="en-US" dirty="0"/>
              <a:t>Example : predicting churn</a:t>
            </a:r>
          </a:p>
        </p:txBody>
      </p:sp>
      <p:pic>
        <p:nvPicPr>
          <p:cNvPr id="6" name="Content Placeholder 5" descr="A graph of a tree&#10;&#10;Description automatically generated">
            <a:extLst>
              <a:ext uri="{FF2B5EF4-FFF2-40B4-BE49-F238E27FC236}">
                <a16:creationId xmlns:a16="http://schemas.microsoft.com/office/drawing/2014/main" id="{E9A781A6-D6D8-EAAE-9FF5-13159793D50F}"/>
              </a:ext>
            </a:extLst>
          </p:cNvPr>
          <p:cNvPicPr>
            <a:picLocks noGrp="1" noChangeAspect="1"/>
          </p:cNvPicPr>
          <p:nvPr>
            <p:ph idx="1"/>
          </p:nvPr>
        </p:nvPicPr>
        <p:blipFill>
          <a:blip r:embed="rId3"/>
          <a:stretch>
            <a:fillRect/>
          </a:stretch>
        </p:blipFill>
        <p:spPr>
          <a:xfrm>
            <a:off x="2734249" y="1219241"/>
            <a:ext cx="5547437" cy="3464608"/>
          </a:xfrm>
        </p:spPr>
      </p:pic>
      <p:sp>
        <p:nvSpPr>
          <p:cNvPr id="4" name="Slide Number Placeholder 3">
            <a:extLst>
              <a:ext uri="{FF2B5EF4-FFF2-40B4-BE49-F238E27FC236}">
                <a16:creationId xmlns:a16="http://schemas.microsoft.com/office/drawing/2014/main" id="{C4706889-3EF3-804D-E0C7-35C4A7984835}"/>
              </a:ext>
            </a:extLst>
          </p:cNvPr>
          <p:cNvSpPr>
            <a:spLocks noGrp="1"/>
          </p:cNvSpPr>
          <p:nvPr>
            <p:ph type="sldNum" sz="quarter" idx="10"/>
          </p:nvPr>
        </p:nvSpPr>
        <p:spPr/>
        <p:txBody>
          <a:bodyPr/>
          <a:lstStyle/>
          <a:p>
            <a:fld id="{ABBEE3BA-F264-1746-880E-39AD601DF2B1}" type="slidenum">
              <a:rPr lang="en-US" smtClean="0"/>
              <a:t>14</a:t>
            </a:fld>
            <a:endParaRPr lang="en-US"/>
          </a:p>
        </p:txBody>
      </p:sp>
      <p:sp>
        <p:nvSpPr>
          <p:cNvPr id="7" name="TextBox 6">
            <a:extLst>
              <a:ext uri="{FF2B5EF4-FFF2-40B4-BE49-F238E27FC236}">
                <a16:creationId xmlns:a16="http://schemas.microsoft.com/office/drawing/2014/main" id="{B0E44B0C-D69D-055C-5EF6-DA3D48602C10}"/>
              </a:ext>
            </a:extLst>
          </p:cNvPr>
          <p:cNvSpPr txBox="1"/>
          <p:nvPr/>
        </p:nvSpPr>
        <p:spPr>
          <a:xfrm>
            <a:off x="365399" y="4191228"/>
            <a:ext cx="8759449" cy="1877437"/>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10-fold cross-</a:t>
            </a:r>
            <a:r>
              <a:rPr lang="en-US" sz="2000" dirty="0" err="1">
                <a:latin typeface="Tahoma" panose="020B0604030504040204" pitchFamily="34" charset="0"/>
                <a:ea typeface="Tahoma" panose="020B0604030504040204" pitchFamily="34" charset="0"/>
                <a:cs typeface="Tahoma" panose="020B0604030504040204" pitchFamily="34" charset="0"/>
              </a:rPr>
              <a:t>val</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lgn="l">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Averaging accuracy across 10 folds =&gt;</a:t>
            </a:r>
          </a:p>
          <a:p>
            <a:pPr marL="342900" indent="-342900"/>
            <a:r>
              <a:rPr lang="en-US" sz="2000" dirty="0">
                <a:latin typeface="Tahoma" panose="020B0604030504040204" pitchFamily="34" charset="0"/>
                <a:ea typeface="Tahoma" panose="020B0604030504040204" pitchFamily="34" charset="0"/>
                <a:cs typeface="Tahoma" panose="020B0604030504040204" pitchFamily="34" charset="0"/>
              </a:rPr>
              <a:t>More realistic estimate of the accuracy that will be seen in the real world</a:t>
            </a:r>
          </a:p>
          <a:p>
            <a:pPr marL="342900" indent="-342900"/>
            <a:r>
              <a:rPr lang="en-US" sz="2000" dirty="0">
                <a:latin typeface="Tahoma" panose="020B0604030504040204" pitchFamily="34" charset="0"/>
                <a:ea typeface="Tahoma" panose="020B0604030504040204" pitchFamily="34" charset="0"/>
                <a:cs typeface="Tahoma" panose="020B0604030504040204" pitchFamily="34" charset="0"/>
              </a:rPr>
              <a:t>Protects against one “bad” hold-out sample</a:t>
            </a:r>
          </a:p>
        </p:txBody>
      </p:sp>
      <p:sp>
        <p:nvSpPr>
          <p:cNvPr id="3" name="TextBox 2">
            <a:extLst>
              <a:ext uri="{FF2B5EF4-FFF2-40B4-BE49-F238E27FC236}">
                <a16:creationId xmlns:a16="http://schemas.microsoft.com/office/drawing/2014/main" id="{0656BD06-0D04-8DDF-0241-62ED8CF80789}"/>
              </a:ext>
            </a:extLst>
          </p:cNvPr>
          <p:cNvSpPr txBox="1"/>
          <p:nvPr/>
        </p:nvSpPr>
        <p:spPr>
          <a:xfrm>
            <a:off x="6438398" y="6245225"/>
            <a:ext cx="1383712"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DSB: p140</a:t>
            </a:r>
          </a:p>
        </p:txBody>
      </p:sp>
    </p:spTree>
    <p:extLst>
      <p:ext uri="{BB962C8B-B14F-4D97-AF65-F5344CB8AC3E}">
        <p14:creationId xmlns:p14="http://schemas.microsoft.com/office/powerpoint/2010/main" val="3242358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white lines with a black arrow pointing to the top&#10;&#10;Description automatically generated">
            <a:extLst>
              <a:ext uri="{FF2B5EF4-FFF2-40B4-BE49-F238E27FC236}">
                <a16:creationId xmlns:a16="http://schemas.microsoft.com/office/drawing/2014/main" id="{96AD0F0A-D46B-9F17-69F4-906F3F2CD489}"/>
              </a:ext>
            </a:extLst>
          </p:cNvPr>
          <p:cNvPicPr>
            <a:picLocks noChangeAspect="1"/>
          </p:cNvPicPr>
          <p:nvPr/>
        </p:nvPicPr>
        <p:blipFill>
          <a:blip r:embed="rId3"/>
          <a:stretch>
            <a:fillRect/>
          </a:stretch>
        </p:blipFill>
        <p:spPr>
          <a:xfrm>
            <a:off x="2087494" y="2435774"/>
            <a:ext cx="4225468" cy="2239416"/>
          </a:xfrm>
          <a:prstGeom prst="rect">
            <a:avLst/>
          </a:prstGeom>
        </p:spPr>
      </p:pic>
      <p:sp>
        <p:nvSpPr>
          <p:cNvPr id="2" name="Title 1">
            <a:extLst>
              <a:ext uri="{FF2B5EF4-FFF2-40B4-BE49-F238E27FC236}">
                <a16:creationId xmlns:a16="http://schemas.microsoft.com/office/drawing/2014/main" id="{29411A39-0B3D-476A-491B-3830CF68304E}"/>
              </a:ext>
            </a:extLst>
          </p:cNvPr>
          <p:cNvSpPr>
            <a:spLocks noGrp="1"/>
          </p:cNvSpPr>
          <p:nvPr>
            <p:ph type="title"/>
          </p:nvPr>
        </p:nvSpPr>
        <p:spPr/>
        <p:txBody>
          <a:bodyPr/>
          <a:lstStyle/>
          <a:p>
            <a:r>
              <a:rPr lang="en-US" dirty="0"/>
              <a:t>Leave One Out Cross Val (LOOCV)</a:t>
            </a:r>
          </a:p>
        </p:txBody>
      </p:sp>
      <p:sp>
        <p:nvSpPr>
          <p:cNvPr id="3" name="Content Placeholder 2">
            <a:extLst>
              <a:ext uri="{FF2B5EF4-FFF2-40B4-BE49-F238E27FC236}">
                <a16:creationId xmlns:a16="http://schemas.microsoft.com/office/drawing/2014/main" id="{1CDC8534-0E9C-2725-4AD6-22B01C75BFD7}"/>
              </a:ext>
            </a:extLst>
          </p:cNvPr>
          <p:cNvSpPr>
            <a:spLocks noGrp="1"/>
          </p:cNvSpPr>
          <p:nvPr>
            <p:ph idx="1"/>
          </p:nvPr>
        </p:nvSpPr>
        <p:spPr>
          <a:xfrm>
            <a:off x="457200" y="884332"/>
            <a:ext cx="7877908" cy="2049547"/>
          </a:xfrm>
        </p:spPr>
        <p:txBody>
          <a:bodyPr/>
          <a:lstStyle/>
          <a:p>
            <a:r>
              <a:rPr lang="en-US" dirty="0"/>
              <a:t>How many folds??? </a:t>
            </a:r>
          </a:p>
          <a:p>
            <a:r>
              <a:rPr lang="en-US" dirty="0"/>
              <a:t>You can take cross-validation to the extreme:</a:t>
            </a:r>
          </a:p>
          <a:p>
            <a:pPr lvl="1"/>
            <a:r>
              <a:rPr lang="en-US" dirty="0"/>
              <a:t>Fit model on all but one data point</a:t>
            </a:r>
          </a:p>
          <a:p>
            <a:pPr lvl="1"/>
            <a:r>
              <a:rPr lang="en-US" dirty="0"/>
              <a:t>Predict on the single data point and measure error</a:t>
            </a:r>
          </a:p>
          <a:p>
            <a:pPr lvl="1"/>
            <a:r>
              <a:rPr lang="en-US" dirty="0"/>
              <a:t>Do that N times, once for each data point:</a:t>
            </a:r>
          </a:p>
        </p:txBody>
      </p:sp>
      <p:sp>
        <p:nvSpPr>
          <p:cNvPr id="4" name="Slide Number Placeholder 3">
            <a:extLst>
              <a:ext uri="{FF2B5EF4-FFF2-40B4-BE49-F238E27FC236}">
                <a16:creationId xmlns:a16="http://schemas.microsoft.com/office/drawing/2014/main" id="{E0242507-BA86-4149-4BD4-D9FD83F4368C}"/>
              </a:ext>
            </a:extLst>
          </p:cNvPr>
          <p:cNvSpPr>
            <a:spLocks noGrp="1"/>
          </p:cNvSpPr>
          <p:nvPr>
            <p:ph type="sldNum" sz="quarter" idx="10"/>
          </p:nvPr>
        </p:nvSpPr>
        <p:spPr/>
        <p:txBody>
          <a:bodyPr/>
          <a:lstStyle/>
          <a:p>
            <a:fld id="{ABBEE3BA-F264-1746-880E-39AD601DF2B1}" type="slidenum">
              <a:rPr lang="en-US" smtClean="0"/>
              <a:t>15</a:t>
            </a:fld>
            <a:endParaRPr lang="en-US"/>
          </a:p>
        </p:txBody>
      </p:sp>
      <p:sp>
        <p:nvSpPr>
          <p:cNvPr id="7" name="TextBox 6">
            <a:extLst>
              <a:ext uri="{FF2B5EF4-FFF2-40B4-BE49-F238E27FC236}">
                <a16:creationId xmlns:a16="http://schemas.microsoft.com/office/drawing/2014/main" id="{9D585E75-1F6F-07DC-96B9-4CDA3E97ED74}"/>
              </a:ext>
            </a:extLst>
          </p:cNvPr>
          <p:cNvSpPr txBox="1"/>
          <p:nvPr/>
        </p:nvSpPr>
        <p:spPr>
          <a:xfrm>
            <a:off x="6600092" y="6083240"/>
            <a:ext cx="1271502" cy="400110"/>
          </a:xfrm>
          <a:prstGeom prst="rect">
            <a:avLst/>
          </a:prstGeom>
          <a:solidFill>
            <a:schemeClr val="accent2">
              <a:lumMod val="20000"/>
              <a:lumOff val="80000"/>
            </a:schemeClr>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ISL p 205</a:t>
            </a:r>
          </a:p>
        </p:txBody>
      </p:sp>
      <p:sp>
        <p:nvSpPr>
          <p:cNvPr id="8" name="Content Placeholder 2">
            <a:extLst>
              <a:ext uri="{FF2B5EF4-FFF2-40B4-BE49-F238E27FC236}">
                <a16:creationId xmlns:a16="http://schemas.microsoft.com/office/drawing/2014/main" id="{3B0E7B53-8277-0B2C-D144-E6277CBDCF8E}"/>
              </a:ext>
            </a:extLst>
          </p:cNvPr>
          <p:cNvSpPr txBox="1">
            <a:spLocks/>
          </p:cNvSpPr>
          <p:nvPr/>
        </p:nvSpPr>
        <p:spPr bwMode="auto">
          <a:xfrm>
            <a:off x="633046" y="4655209"/>
            <a:ext cx="7877908" cy="94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57213" indent="-214313" algn="l" rtl="0" eaLnBrk="1" fontAlgn="base" hangingPunct="1">
              <a:spcBef>
                <a:spcPct val="2000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rtl="0" eaLnBrk="1" fontAlgn="base" hangingPunct="1">
              <a:spcBef>
                <a:spcPct val="20000"/>
              </a:spcBef>
              <a:spcAft>
                <a:spcPct val="0"/>
              </a:spcAft>
              <a:buChar char="•"/>
              <a:defRPr sz="16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rtl="0" eaLnBrk="1" fontAlgn="base" hangingPunct="1">
              <a:spcBef>
                <a:spcPct val="20000"/>
              </a:spcBef>
              <a:spcAft>
                <a:spcPct val="0"/>
              </a:spcAft>
              <a:buChar char="»"/>
              <a:defRPr sz="15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rtl="0" eaLnBrk="1" fontAlgn="base" hangingPunct="1">
              <a:spcBef>
                <a:spcPct val="20000"/>
              </a:spcBef>
              <a:spcAft>
                <a:spcPct val="0"/>
              </a:spcAft>
              <a:buChar char="»"/>
              <a:defRPr sz="1500">
                <a:solidFill>
                  <a:schemeClr val="tx1"/>
                </a:solidFill>
                <a:latin typeface="+mn-lt"/>
                <a:cs typeface="+mn-cs"/>
              </a:defRPr>
            </a:lvl6pPr>
            <a:lvl7pPr marL="2228850" indent="-171450" algn="l" rtl="0" eaLnBrk="1" fontAlgn="base" hangingPunct="1">
              <a:spcBef>
                <a:spcPct val="20000"/>
              </a:spcBef>
              <a:spcAft>
                <a:spcPct val="0"/>
              </a:spcAft>
              <a:buChar char="»"/>
              <a:defRPr sz="1500">
                <a:solidFill>
                  <a:schemeClr val="tx1"/>
                </a:solidFill>
                <a:latin typeface="+mn-lt"/>
                <a:cs typeface="+mn-cs"/>
              </a:defRPr>
            </a:lvl7pPr>
            <a:lvl8pPr marL="2571750" indent="-171450" algn="l" rtl="0" eaLnBrk="1" fontAlgn="base" hangingPunct="1">
              <a:spcBef>
                <a:spcPct val="20000"/>
              </a:spcBef>
              <a:spcAft>
                <a:spcPct val="0"/>
              </a:spcAft>
              <a:buChar char="»"/>
              <a:defRPr sz="1500">
                <a:solidFill>
                  <a:schemeClr val="tx1"/>
                </a:solidFill>
                <a:latin typeface="+mn-lt"/>
                <a:cs typeface="+mn-cs"/>
              </a:defRPr>
            </a:lvl8pPr>
            <a:lvl9pPr marL="2914650" indent="-171450" algn="l" rtl="0" eaLnBrk="1" fontAlgn="base" hangingPunct="1">
              <a:spcBef>
                <a:spcPct val="20000"/>
              </a:spcBef>
              <a:spcAft>
                <a:spcPct val="0"/>
              </a:spcAft>
              <a:buChar char="»"/>
              <a:defRPr sz="1500">
                <a:solidFill>
                  <a:schemeClr val="tx1"/>
                </a:solidFill>
                <a:latin typeface="+mn-lt"/>
                <a:cs typeface="+mn-cs"/>
              </a:defRPr>
            </a:lvl9pPr>
          </a:lstStyle>
          <a:p>
            <a:pPr>
              <a:buClrTx/>
            </a:pPr>
            <a:r>
              <a:rPr lang="en-US" kern="0" dirty="0"/>
              <a:t>LOOCV is the best in terms of estimating true error</a:t>
            </a:r>
          </a:p>
          <a:p>
            <a:pPr>
              <a:buClrTx/>
            </a:pPr>
            <a:r>
              <a:rPr lang="en-US" kern="0" dirty="0"/>
              <a:t>BUT – can be very time-consuming</a:t>
            </a:r>
          </a:p>
          <a:p>
            <a:pPr lvl="1">
              <a:buClrTx/>
            </a:pPr>
            <a:r>
              <a:rPr lang="en-US" kern="0" dirty="0"/>
              <a:t>Not necessary for larger data sets</a:t>
            </a:r>
          </a:p>
        </p:txBody>
      </p:sp>
      <p:sp>
        <p:nvSpPr>
          <p:cNvPr id="9" name="TextBox 8">
            <a:extLst>
              <a:ext uri="{FF2B5EF4-FFF2-40B4-BE49-F238E27FC236}">
                <a16:creationId xmlns:a16="http://schemas.microsoft.com/office/drawing/2014/main" id="{806C417C-3227-57EF-623F-C957DE4BF80B}"/>
              </a:ext>
            </a:extLst>
          </p:cNvPr>
          <p:cNvSpPr txBox="1"/>
          <p:nvPr/>
        </p:nvSpPr>
        <p:spPr>
          <a:xfrm>
            <a:off x="1086164" y="5867797"/>
            <a:ext cx="4698722" cy="615553"/>
          </a:xfrm>
          <a:prstGeom prst="rect">
            <a:avLst/>
          </a:prstGeom>
          <a:solidFill>
            <a:schemeClr val="accent2">
              <a:lumMod val="20000"/>
              <a:lumOff val="80000"/>
            </a:schemeClr>
          </a:solidFill>
        </p:spPr>
        <p:txBody>
          <a:bodyPr wrap="none" rtlCol="0">
            <a:spAutoFit/>
          </a:bodyPr>
          <a:lstStyle/>
          <a:p>
            <a:pPr>
              <a:buNone/>
            </a:pPr>
            <a:r>
              <a:rPr lang="en-US" sz="1000" b="0" dirty="0">
                <a:solidFill>
                  <a:srgbClr val="AF00DB"/>
                </a:solidFill>
                <a:effectLst/>
                <a:latin typeface="Consolas" panose="020B0609020204030204" pitchFamily="49" charset="0"/>
                <a:cs typeface="Consolas" panose="020B0609020204030204" pitchFamily="49" charset="0"/>
              </a:rPr>
              <a:t>from</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err="1">
                <a:solidFill>
                  <a:srgbClr val="000000"/>
                </a:solidFill>
                <a:effectLst/>
                <a:latin typeface="Consolas" panose="020B0609020204030204" pitchFamily="49" charset="0"/>
                <a:cs typeface="Consolas" panose="020B0609020204030204" pitchFamily="49" charset="0"/>
              </a:rPr>
              <a:t>sklearn.model_selection</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a:solidFill>
                  <a:srgbClr val="AF00DB"/>
                </a:solidFill>
                <a:effectLst/>
                <a:latin typeface="Consolas" panose="020B0609020204030204" pitchFamily="49" charset="0"/>
                <a:cs typeface="Consolas" panose="020B0609020204030204" pitchFamily="49" charset="0"/>
              </a:rPr>
              <a:t>import</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err="1">
                <a:solidFill>
                  <a:srgbClr val="000000"/>
                </a:solidFill>
                <a:effectLst/>
                <a:latin typeface="Consolas" panose="020B0609020204030204" pitchFamily="49" charset="0"/>
                <a:cs typeface="Consolas" panose="020B0609020204030204" pitchFamily="49" charset="0"/>
              </a:rPr>
              <a:t>LeaveOneOut</a:t>
            </a:r>
            <a:r>
              <a:rPr lang="en-US" sz="1000" b="0" dirty="0">
                <a:solidFill>
                  <a:srgbClr val="000000"/>
                </a:solidFill>
                <a:effectLst/>
                <a:latin typeface="Consolas" panose="020B0609020204030204" pitchFamily="49" charset="0"/>
                <a:cs typeface="Consolas" panose="020B0609020204030204" pitchFamily="49" charset="0"/>
              </a:rPr>
              <a:t>, </a:t>
            </a:r>
            <a:r>
              <a:rPr lang="en-US" sz="1000" b="0" dirty="0" err="1">
                <a:solidFill>
                  <a:srgbClr val="000000"/>
                </a:solidFill>
                <a:effectLst/>
                <a:latin typeface="Consolas" panose="020B0609020204030204" pitchFamily="49" charset="0"/>
                <a:cs typeface="Consolas" panose="020B0609020204030204" pitchFamily="49" charset="0"/>
              </a:rPr>
              <a:t>cross_val_score</a:t>
            </a:r>
            <a:endParaRPr lang="en-US" sz="1000" b="0" dirty="0">
              <a:solidFill>
                <a:srgbClr val="000000"/>
              </a:solidFill>
              <a:effectLst/>
              <a:latin typeface="Consolas" panose="020B0609020204030204" pitchFamily="49" charset="0"/>
              <a:cs typeface="Consolas" panose="020B0609020204030204" pitchFamily="49" charset="0"/>
            </a:endParaRPr>
          </a:p>
          <a:p>
            <a:pPr>
              <a:buNone/>
            </a:pPr>
            <a:r>
              <a:rPr lang="en-US" sz="1000" b="0" dirty="0">
                <a:solidFill>
                  <a:srgbClr val="000000"/>
                </a:solidFill>
                <a:effectLst/>
                <a:latin typeface="Consolas" panose="020B0609020204030204" pitchFamily="49" charset="0"/>
                <a:cs typeface="Consolas" panose="020B0609020204030204" pitchFamily="49" charset="0"/>
              </a:rPr>
              <a:t>loo=</a:t>
            </a:r>
            <a:r>
              <a:rPr lang="en-US" sz="1000" b="0" dirty="0" err="1">
                <a:solidFill>
                  <a:srgbClr val="000000"/>
                </a:solidFill>
                <a:effectLst/>
                <a:latin typeface="Consolas" panose="020B0609020204030204" pitchFamily="49" charset="0"/>
                <a:cs typeface="Consolas" panose="020B0609020204030204" pitchFamily="49" charset="0"/>
              </a:rPr>
              <a:t>LeaveOneOut</a:t>
            </a:r>
            <a:r>
              <a:rPr lang="en-US" sz="1000" b="0" dirty="0">
                <a:solidFill>
                  <a:srgbClr val="000000"/>
                </a:solidFill>
                <a:effectLst/>
                <a:latin typeface="Consolas" panose="020B0609020204030204" pitchFamily="49" charset="0"/>
                <a:cs typeface="Consolas" panose="020B0609020204030204" pitchFamily="49" charset="0"/>
              </a:rPr>
              <a:t>()</a:t>
            </a:r>
          </a:p>
          <a:p>
            <a:pPr>
              <a:buNone/>
            </a:pPr>
            <a:r>
              <a:rPr lang="en-US" sz="1000" b="0" dirty="0" err="1">
                <a:solidFill>
                  <a:srgbClr val="000000"/>
                </a:solidFill>
                <a:effectLst/>
                <a:latin typeface="Consolas" panose="020B0609020204030204" pitchFamily="49" charset="0"/>
                <a:cs typeface="Consolas" panose="020B0609020204030204" pitchFamily="49" charset="0"/>
              </a:rPr>
              <a:t>cross_val_score</a:t>
            </a:r>
            <a:r>
              <a:rPr lang="en-US" sz="1000" b="0" dirty="0">
                <a:solidFill>
                  <a:srgbClr val="000000"/>
                </a:solidFill>
                <a:effectLst/>
                <a:latin typeface="Consolas" panose="020B0609020204030204" pitchFamily="49" charset="0"/>
                <a:cs typeface="Consolas" panose="020B0609020204030204" pitchFamily="49" charset="0"/>
              </a:rPr>
              <a:t>(model, X, Y, scoring=</a:t>
            </a:r>
            <a:r>
              <a:rPr lang="en-US" sz="1000" b="0" dirty="0">
                <a:solidFill>
                  <a:srgbClr val="A31515"/>
                </a:solidFill>
                <a:effectLst/>
                <a:latin typeface="Consolas" panose="020B0609020204030204" pitchFamily="49" charset="0"/>
                <a:cs typeface="Consolas" panose="020B0609020204030204" pitchFamily="49" charset="0"/>
              </a:rPr>
              <a:t>"accuracy"</a:t>
            </a:r>
            <a:r>
              <a:rPr lang="en-US" sz="1000" b="0" dirty="0">
                <a:solidFill>
                  <a:srgbClr val="000000"/>
                </a:solidFill>
                <a:effectLst/>
                <a:latin typeface="Consolas" panose="020B0609020204030204" pitchFamily="49" charset="0"/>
                <a:cs typeface="Consolas" panose="020B0609020204030204" pitchFamily="49" charset="0"/>
              </a:rPr>
              <a:t>, cv=loo)</a:t>
            </a:r>
          </a:p>
        </p:txBody>
      </p:sp>
    </p:spTree>
    <p:extLst>
      <p:ext uri="{BB962C8B-B14F-4D97-AF65-F5344CB8AC3E}">
        <p14:creationId xmlns:p14="http://schemas.microsoft.com/office/powerpoint/2010/main" val="223203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F691-7AAB-FE44-AEBB-03F452D3BA07}"/>
              </a:ext>
            </a:extLst>
          </p:cNvPr>
          <p:cNvSpPr>
            <a:spLocks noGrp="1"/>
          </p:cNvSpPr>
          <p:nvPr>
            <p:ph type="title"/>
          </p:nvPr>
        </p:nvSpPr>
        <p:spPr/>
        <p:txBody>
          <a:bodyPr/>
          <a:lstStyle/>
          <a:p>
            <a:r>
              <a:rPr lang="en-US" dirty="0"/>
              <a:t>Back to our example</a:t>
            </a:r>
          </a:p>
        </p:txBody>
      </p:sp>
      <p:pic>
        <p:nvPicPr>
          <p:cNvPr id="6" name="Content Placeholder 5" descr="A screenshot of a computer&#10;&#10;Description automatically generated">
            <a:extLst>
              <a:ext uri="{FF2B5EF4-FFF2-40B4-BE49-F238E27FC236}">
                <a16:creationId xmlns:a16="http://schemas.microsoft.com/office/drawing/2014/main" id="{DDD23A26-9D64-B96E-5B16-89DBAAB1AA54}"/>
              </a:ext>
            </a:extLst>
          </p:cNvPr>
          <p:cNvPicPr>
            <a:picLocks noGrp="1" noChangeAspect="1"/>
          </p:cNvPicPr>
          <p:nvPr>
            <p:ph idx="1"/>
          </p:nvPr>
        </p:nvPicPr>
        <p:blipFill>
          <a:blip r:embed="rId2"/>
          <a:stretch>
            <a:fillRect/>
          </a:stretch>
        </p:blipFill>
        <p:spPr>
          <a:xfrm>
            <a:off x="457200" y="2012591"/>
            <a:ext cx="8229600" cy="2305279"/>
          </a:xfrm>
        </p:spPr>
      </p:pic>
      <p:sp>
        <p:nvSpPr>
          <p:cNvPr id="4" name="Slide Number Placeholder 3">
            <a:extLst>
              <a:ext uri="{FF2B5EF4-FFF2-40B4-BE49-F238E27FC236}">
                <a16:creationId xmlns:a16="http://schemas.microsoft.com/office/drawing/2014/main" id="{F2DC71D9-CDAC-C58D-2096-08A0BDE4E98D}"/>
              </a:ext>
            </a:extLst>
          </p:cNvPr>
          <p:cNvSpPr>
            <a:spLocks noGrp="1"/>
          </p:cNvSpPr>
          <p:nvPr>
            <p:ph type="sldNum" sz="quarter" idx="10"/>
          </p:nvPr>
        </p:nvSpPr>
        <p:spPr/>
        <p:txBody>
          <a:bodyPr/>
          <a:lstStyle/>
          <a:p>
            <a:fld id="{ABBEE3BA-F264-1746-880E-39AD601DF2B1}" type="slidenum">
              <a:rPr lang="en-US" smtClean="0"/>
              <a:t>16</a:t>
            </a:fld>
            <a:endParaRPr lang="en-US"/>
          </a:p>
        </p:txBody>
      </p:sp>
    </p:spTree>
    <p:extLst>
      <p:ext uri="{BB962C8B-B14F-4D97-AF65-F5344CB8AC3E}">
        <p14:creationId xmlns:p14="http://schemas.microsoft.com/office/powerpoint/2010/main" val="3646939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70A248-1BDE-DABC-D73D-CE7D05CC9326}"/>
              </a:ext>
            </a:extLst>
          </p:cNvPr>
          <p:cNvSpPr>
            <a:spLocks noGrp="1"/>
          </p:cNvSpPr>
          <p:nvPr>
            <p:ph type="sldNum" sz="quarter" idx="12"/>
          </p:nvPr>
        </p:nvSpPr>
        <p:spPr/>
        <p:txBody>
          <a:bodyPr/>
          <a:lstStyle/>
          <a:p>
            <a:fld id="{ABBEE3BA-F264-1746-880E-39AD601DF2B1}" type="slidenum">
              <a:rPr lang="en-US" smtClean="0"/>
              <a:t>17</a:t>
            </a:fld>
            <a:endParaRPr lang="en-US"/>
          </a:p>
        </p:txBody>
      </p:sp>
      <p:sp>
        <p:nvSpPr>
          <p:cNvPr id="3" name="Text Placeholder 2">
            <a:extLst>
              <a:ext uri="{FF2B5EF4-FFF2-40B4-BE49-F238E27FC236}">
                <a16:creationId xmlns:a16="http://schemas.microsoft.com/office/drawing/2014/main" id="{56CE723A-8F08-7F37-44B9-94F678350063}"/>
              </a:ext>
            </a:extLst>
          </p:cNvPr>
          <p:cNvSpPr>
            <a:spLocks noGrp="1"/>
          </p:cNvSpPr>
          <p:nvPr>
            <p:ph type="body" sz="quarter" idx="13"/>
          </p:nvPr>
        </p:nvSpPr>
        <p:spPr>
          <a:xfrm>
            <a:off x="606356" y="1769441"/>
            <a:ext cx="8162505" cy="668959"/>
          </a:xfrm>
        </p:spPr>
        <p:txBody>
          <a:bodyPr/>
          <a:lstStyle/>
          <a:p>
            <a:r>
              <a:rPr lang="en-US" dirty="0"/>
              <a:t>Fitting Curves and Cross-Validation</a:t>
            </a:r>
          </a:p>
        </p:txBody>
      </p:sp>
      <p:sp>
        <p:nvSpPr>
          <p:cNvPr id="4" name="TextBox 3">
            <a:extLst>
              <a:ext uri="{FF2B5EF4-FFF2-40B4-BE49-F238E27FC236}">
                <a16:creationId xmlns:a16="http://schemas.microsoft.com/office/drawing/2014/main" id="{A4C136C4-C42E-D51F-CD73-14A46E7B2B98}"/>
              </a:ext>
            </a:extLst>
          </p:cNvPr>
          <p:cNvSpPr txBox="1"/>
          <p:nvPr/>
        </p:nvSpPr>
        <p:spPr>
          <a:xfrm>
            <a:off x="2954215" y="3191608"/>
            <a:ext cx="4698722" cy="400110"/>
          </a:xfrm>
          <a:prstGeom prst="rect">
            <a:avLst/>
          </a:prstGeom>
          <a:noFill/>
        </p:spPr>
        <p:txBody>
          <a:bodyPr wrap="none" rtlCol="0">
            <a:spAutoFit/>
          </a:bodyPr>
          <a:lstStyle/>
          <a:p>
            <a:pPr marL="0" indent="0" algn="l">
              <a:buNone/>
            </a:pPr>
            <a:r>
              <a:rPr lang="en-US" sz="2000" dirty="0">
                <a:latin typeface="Consolas" panose="020B0609020204030204" pitchFamily="49" charset="0"/>
                <a:ea typeface="Tahoma" panose="020B0604030504040204" pitchFamily="34" charset="0"/>
                <a:cs typeface="Consolas" panose="020B0609020204030204" pitchFamily="49" charset="0"/>
              </a:rPr>
              <a:t>T5_Fitting_and_overfitting.ipynb</a:t>
            </a:r>
          </a:p>
        </p:txBody>
      </p:sp>
    </p:spTree>
    <p:extLst>
      <p:ext uri="{BB962C8B-B14F-4D97-AF65-F5344CB8AC3E}">
        <p14:creationId xmlns:p14="http://schemas.microsoft.com/office/powerpoint/2010/main" val="3724806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19F5-0A5A-A596-A6C6-6BD623AF9F03}"/>
              </a:ext>
            </a:extLst>
          </p:cNvPr>
          <p:cNvSpPr>
            <a:spLocks noGrp="1"/>
          </p:cNvSpPr>
          <p:nvPr>
            <p:ph type="title"/>
          </p:nvPr>
        </p:nvSpPr>
        <p:spPr/>
        <p:txBody>
          <a:bodyPr/>
          <a:lstStyle/>
          <a:p>
            <a:r>
              <a:rPr lang="en-US" dirty="0"/>
              <a:t>Validation set</a:t>
            </a:r>
          </a:p>
        </p:txBody>
      </p:sp>
      <p:sp>
        <p:nvSpPr>
          <p:cNvPr id="3" name="Content Placeholder 2">
            <a:extLst>
              <a:ext uri="{FF2B5EF4-FFF2-40B4-BE49-F238E27FC236}">
                <a16:creationId xmlns:a16="http://schemas.microsoft.com/office/drawing/2014/main" id="{D431A735-7C15-CDE9-0BE0-DB035C3DDCD7}"/>
              </a:ext>
            </a:extLst>
          </p:cNvPr>
          <p:cNvSpPr>
            <a:spLocks noGrp="1"/>
          </p:cNvSpPr>
          <p:nvPr>
            <p:ph idx="1"/>
          </p:nvPr>
        </p:nvSpPr>
        <p:spPr>
          <a:xfrm>
            <a:off x="457199" y="940777"/>
            <a:ext cx="8396654" cy="5078448"/>
          </a:xfrm>
        </p:spPr>
        <p:txBody>
          <a:bodyPr/>
          <a:lstStyle/>
          <a:p>
            <a:r>
              <a:rPr lang="en-US" sz="1800" dirty="0"/>
              <a:t>The test set serves two purposes : to find the best parameters and to estimate the out-of-sample error – so it is not really an “unbiased” estimate of error</a:t>
            </a:r>
          </a:p>
          <a:p>
            <a:r>
              <a:rPr lang="en-US" sz="1800" dirty="0"/>
              <a:t>In some cases, it may be useful to create a </a:t>
            </a:r>
            <a:r>
              <a:rPr lang="en-US" sz="1800" b="1" i="1" dirty="0"/>
              <a:t>third</a:t>
            </a:r>
            <a:r>
              <a:rPr lang="en-US" sz="1800" dirty="0"/>
              <a:t> partition of the data</a:t>
            </a:r>
          </a:p>
          <a:p>
            <a:pPr marL="0" indent="0">
              <a:buNone/>
            </a:pPr>
            <a:endParaRPr lang="en-US" sz="1800" dirty="0"/>
          </a:p>
          <a:p>
            <a:r>
              <a:rPr lang="en-US" sz="1800" dirty="0"/>
              <a:t>Provides a truly untouched data set that gives the most accurate estimates of error</a:t>
            </a:r>
          </a:p>
          <a:p>
            <a:r>
              <a:rPr lang="en-US" sz="1800" dirty="0"/>
              <a:t>Process:</a:t>
            </a:r>
          </a:p>
          <a:p>
            <a:pPr lvl="1"/>
            <a:r>
              <a:rPr lang="en-US" dirty="0"/>
              <a:t>Put aside  a random 10-20% </a:t>
            </a:r>
          </a:p>
          <a:p>
            <a:pPr lvl="1"/>
            <a:r>
              <a:rPr lang="en-US" dirty="0"/>
              <a:t>Split remaining data as normal into training and </a:t>
            </a:r>
            <a:r>
              <a:rPr lang="en-US" i="1" dirty="0"/>
              <a:t>validation</a:t>
            </a:r>
            <a:r>
              <a:rPr lang="en-US" dirty="0"/>
              <a:t> sets</a:t>
            </a:r>
          </a:p>
          <a:p>
            <a:pPr lvl="1"/>
            <a:r>
              <a:rPr lang="en-US" dirty="0"/>
              <a:t>Use Training/validation to set parameters (e.g. optimal </a:t>
            </a:r>
            <a:r>
              <a:rPr lang="en-US" dirty="0" err="1"/>
              <a:t>tree_depth</a:t>
            </a:r>
            <a:r>
              <a:rPr lang="en-US" dirty="0"/>
              <a:t>) and then simply apply to the Holdout data</a:t>
            </a:r>
          </a:p>
          <a:p>
            <a:pPr lvl="1"/>
            <a:endParaRPr lang="en-US" dirty="0"/>
          </a:p>
        </p:txBody>
      </p:sp>
      <p:sp>
        <p:nvSpPr>
          <p:cNvPr id="4" name="Slide Number Placeholder 3">
            <a:extLst>
              <a:ext uri="{FF2B5EF4-FFF2-40B4-BE49-F238E27FC236}">
                <a16:creationId xmlns:a16="http://schemas.microsoft.com/office/drawing/2014/main" id="{04CB7D4D-0148-7EFA-3B62-8288A82B27F9}"/>
              </a:ext>
            </a:extLst>
          </p:cNvPr>
          <p:cNvSpPr>
            <a:spLocks noGrp="1"/>
          </p:cNvSpPr>
          <p:nvPr>
            <p:ph type="sldNum" sz="quarter" idx="10"/>
          </p:nvPr>
        </p:nvSpPr>
        <p:spPr>
          <a:xfrm>
            <a:off x="6720253" y="6245225"/>
            <a:ext cx="2133600" cy="476250"/>
          </a:xfrm>
        </p:spPr>
        <p:txBody>
          <a:bodyPr/>
          <a:lstStyle/>
          <a:p>
            <a:fld id="{ABBEE3BA-F264-1746-880E-39AD601DF2B1}" type="slidenum">
              <a:rPr lang="en-US" smtClean="0"/>
              <a:t>18</a:t>
            </a:fld>
            <a:endParaRPr lang="en-US" dirty="0"/>
          </a:p>
        </p:txBody>
      </p:sp>
      <p:sp>
        <p:nvSpPr>
          <p:cNvPr id="5" name="Rectangle 4">
            <a:extLst>
              <a:ext uri="{FF2B5EF4-FFF2-40B4-BE49-F238E27FC236}">
                <a16:creationId xmlns:a16="http://schemas.microsoft.com/office/drawing/2014/main" id="{42FF885C-01AA-8F64-A2AC-08AD055236CD}"/>
              </a:ext>
            </a:extLst>
          </p:cNvPr>
          <p:cNvSpPr>
            <a:spLocks noChangeArrowheads="1"/>
          </p:cNvSpPr>
          <p:nvPr/>
        </p:nvSpPr>
        <p:spPr bwMode="auto">
          <a:xfrm>
            <a:off x="7051249" y="4971475"/>
            <a:ext cx="1239816" cy="15240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buNone/>
            </a:pPr>
            <a:r>
              <a:rPr lang="en-US" sz="1100" b="1" dirty="0">
                <a:latin typeface="Tahoma" pitchFamily="34" charset="0"/>
              </a:rPr>
              <a:t>Test/Holdout</a:t>
            </a:r>
          </a:p>
          <a:p>
            <a:pPr algn="ctr">
              <a:buNone/>
            </a:pPr>
            <a:r>
              <a:rPr lang="en-US" sz="1100" b="1" dirty="0">
                <a:latin typeface="Tahoma" pitchFamily="34" charset="0"/>
              </a:rPr>
              <a:t> data</a:t>
            </a:r>
          </a:p>
          <a:p>
            <a:pPr algn="ctr">
              <a:buNone/>
            </a:pPr>
            <a:r>
              <a:rPr lang="en-US" sz="1100" b="1" dirty="0">
                <a:latin typeface="Tahoma" pitchFamily="34" charset="0"/>
              </a:rPr>
              <a:t>(estimate error)</a:t>
            </a:r>
          </a:p>
        </p:txBody>
      </p:sp>
      <p:sp>
        <p:nvSpPr>
          <p:cNvPr id="6" name="Rectangle 5">
            <a:extLst>
              <a:ext uri="{FF2B5EF4-FFF2-40B4-BE49-F238E27FC236}">
                <a16:creationId xmlns:a16="http://schemas.microsoft.com/office/drawing/2014/main" id="{B7C07F45-8D26-5CE9-CE44-F5D9D8F8825F}"/>
              </a:ext>
            </a:extLst>
          </p:cNvPr>
          <p:cNvSpPr>
            <a:spLocks noChangeArrowheads="1"/>
          </p:cNvSpPr>
          <p:nvPr/>
        </p:nvSpPr>
        <p:spPr bwMode="auto">
          <a:xfrm>
            <a:off x="1500613" y="4971475"/>
            <a:ext cx="3352800" cy="1524000"/>
          </a:xfrm>
          <a:prstGeom prst="rect">
            <a:avLst/>
          </a:prstGeom>
          <a:solidFill>
            <a:schemeClr val="bg2">
              <a:lumMod val="40000"/>
              <a:lumOff val="60000"/>
            </a:schemeClr>
          </a:solidFill>
          <a:ln w="9525">
            <a:solidFill>
              <a:schemeClr val="tx1"/>
            </a:solidFill>
            <a:miter lim="800000"/>
            <a:headEnd/>
            <a:tailEnd/>
          </a:ln>
        </p:spPr>
        <p:txBody>
          <a:bodyPr wrap="none" anchor="ctr"/>
          <a:lstStyle/>
          <a:p>
            <a:pPr algn="ctr">
              <a:buNone/>
            </a:pPr>
            <a:r>
              <a:rPr lang="en-US" sz="1600" dirty="0">
                <a:latin typeface="Tahoma" pitchFamily="34" charset="0"/>
              </a:rPr>
              <a:t>Training Data</a:t>
            </a:r>
          </a:p>
          <a:p>
            <a:pPr algn="ctr">
              <a:buNone/>
            </a:pPr>
            <a:r>
              <a:rPr lang="en-US" sz="1600" dirty="0">
                <a:latin typeface="Tahoma" pitchFamily="34" charset="0"/>
              </a:rPr>
              <a:t>(fit model)</a:t>
            </a:r>
          </a:p>
        </p:txBody>
      </p:sp>
      <p:sp>
        <p:nvSpPr>
          <p:cNvPr id="7" name="Rectangle 7">
            <a:extLst>
              <a:ext uri="{FF2B5EF4-FFF2-40B4-BE49-F238E27FC236}">
                <a16:creationId xmlns:a16="http://schemas.microsoft.com/office/drawing/2014/main" id="{EF3D7BD2-1FB4-8720-C6A5-351241A4131F}"/>
              </a:ext>
            </a:extLst>
          </p:cNvPr>
          <p:cNvSpPr>
            <a:spLocks noChangeArrowheads="1"/>
          </p:cNvSpPr>
          <p:nvPr/>
        </p:nvSpPr>
        <p:spPr bwMode="auto">
          <a:xfrm>
            <a:off x="4853413" y="4973129"/>
            <a:ext cx="1752600" cy="1524000"/>
          </a:xfrm>
          <a:prstGeom prst="rect">
            <a:avLst/>
          </a:prstGeom>
          <a:solidFill>
            <a:schemeClr val="bg2">
              <a:lumMod val="75000"/>
            </a:schemeClr>
          </a:solidFill>
          <a:ln w="9525">
            <a:solidFill>
              <a:schemeClr val="tx1"/>
            </a:solidFill>
            <a:miter lim="800000"/>
            <a:headEnd/>
            <a:tailEnd/>
          </a:ln>
        </p:spPr>
        <p:txBody>
          <a:bodyPr wrap="none" anchor="ctr"/>
          <a:lstStyle/>
          <a:p>
            <a:pPr algn="ctr">
              <a:buNone/>
            </a:pPr>
            <a:r>
              <a:rPr lang="en-US" sz="1400" dirty="0">
                <a:latin typeface="Tahoma" pitchFamily="34" charset="0"/>
              </a:rPr>
              <a:t>Validation data</a:t>
            </a:r>
          </a:p>
          <a:p>
            <a:pPr algn="ctr">
              <a:buNone/>
            </a:pPr>
            <a:r>
              <a:rPr lang="en-US" sz="1400" dirty="0">
                <a:latin typeface="Tahoma" pitchFamily="34" charset="0"/>
              </a:rPr>
              <a:t>(evaluate model,</a:t>
            </a:r>
          </a:p>
          <a:p>
            <a:pPr algn="ctr">
              <a:buNone/>
            </a:pPr>
            <a:r>
              <a:rPr lang="en-US" sz="1400" dirty="0">
                <a:latin typeface="Tahoma" pitchFamily="34" charset="0"/>
              </a:rPr>
              <a:t>Optimize params)</a:t>
            </a:r>
          </a:p>
        </p:txBody>
      </p:sp>
    </p:spTree>
    <p:extLst>
      <p:ext uri="{BB962C8B-B14F-4D97-AF65-F5344CB8AC3E}">
        <p14:creationId xmlns:p14="http://schemas.microsoft.com/office/powerpoint/2010/main" val="810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1E6088-1E7D-8698-9E32-6CED9F5EFF33}"/>
              </a:ext>
            </a:extLst>
          </p:cNvPr>
          <p:cNvSpPr>
            <a:spLocks noGrp="1"/>
          </p:cNvSpPr>
          <p:nvPr>
            <p:ph type="sldNum" sz="quarter" idx="12"/>
          </p:nvPr>
        </p:nvSpPr>
        <p:spPr/>
        <p:txBody>
          <a:bodyPr/>
          <a:lstStyle/>
          <a:p>
            <a:fld id="{ABBEE3BA-F264-1746-880E-39AD601DF2B1}" type="slidenum">
              <a:rPr lang="en-US" smtClean="0"/>
              <a:t>19</a:t>
            </a:fld>
            <a:endParaRPr lang="en-US"/>
          </a:p>
        </p:txBody>
      </p:sp>
      <p:sp>
        <p:nvSpPr>
          <p:cNvPr id="3" name="Text Placeholder 2">
            <a:extLst>
              <a:ext uri="{FF2B5EF4-FFF2-40B4-BE49-F238E27FC236}">
                <a16:creationId xmlns:a16="http://schemas.microsoft.com/office/drawing/2014/main" id="{4AF2B9CB-5A19-68A9-931A-3A1E6DF3820C}"/>
              </a:ext>
            </a:extLst>
          </p:cNvPr>
          <p:cNvSpPr>
            <a:spLocks noGrp="1"/>
          </p:cNvSpPr>
          <p:nvPr>
            <p:ph type="body" sz="quarter" idx="13"/>
          </p:nvPr>
        </p:nvSpPr>
        <p:spPr>
          <a:xfrm>
            <a:off x="606357" y="1769441"/>
            <a:ext cx="6446084" cy="914400"/>
          </a:xfrm>
        </p:spPr>
        <p:txBody>
          <a:bodyPr/>
          <a:lstStyle/>
          <a:p>
            <a:r>
              <a:rPr lang="en-US" dirty="0"/>
              <a:t>Evaluating Classification Models</a:t>
            </a:r>
          </a:p>
        </p:txBody>
      </p:sp>
    </p:spTree>
    <p:extLst>
      <p:ext uri="{BB962C8B-B14F-4D97-AF65-F5344CB8AC3E}">
        <p14:creationId xmlns:p14="http://schemas.microsoft.com/office/powerpoint/2010/main" val="490921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D1F7D9-8AE2-E1CA-AF1B-8CA1D21FF510}"/>
              </a:ext>
            </a:extLst>
          </p:cNvPr>
          <p:cNvSpPr>
            <a:spLocks noGrp="1"/>
          </p:cNvSpPr>
          <p:nvPr>
            <p:ph type="sldNum" sz="quarter" idx="12"/>
          </p:nvPr>
        </p:nvSpPr>
        <p:spPr/>
        <p:txBody>
          <a:bodyPr/>
          <a:lstStyle/>
          <a:p>
            <a:fld id="{ABBEE3BA-F264-1746-880E-39AD601DF2B1}" type="slidenum">
              <a:rPr lang="en-US" smtClean="0"/>
              <a:t>2</a:t>
            </a:fld>
            <a:endParaRPr lang="en-US"/>
          </a:p>
        </p:txBody>
      </p:sp>
      <p:pic>
        <p:nvPicPr>
          <p:cNvPr id="1026" name="Picture 2" descr="data science model accuracy meme">
            <a:extLst>
              <a:ext uri="{FF2B5EF4-FFF2-40B4-BE49-F238E27FC236}">
                <a16:creationId xmlns:a16="http://schemas.microsoft.com/office/drawing/2014/main" id="{47255F72-6146-DE21-0DE7-EF087B69C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44" y="1223821"/>
            <a:ext cx="3038348" cy="40839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learning meme">
            <a:extLst>
              <a:ext uri="{FF2B5EF4-FFF2-40B4-BE49-F238E27FC236}">
                <a16:creationId xmlns:a16="http://schemas.microsoft.com/office/drawing/2014/main" id="{14E30B9C-EE36-B11B-5EE3-9BD3C0418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979" y="1223821"/>
            <a:ext cx="4322379" cy="432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794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eaLnBrk="1" hangingPunct="1">
              <a:defRPr/>
            </a:pPr>
            <a:r>
              <a:rPr lang="en-US" sz="4000" dirty="0"/>
              <a:t>Model Performance</a:t>
            </a:r>
            <a:endParaRPr lang="en-US" sz="3200" dirty="0"/>
          </a:p>
        </p:txBody>
      </p:sp>
      <p:sp>
        <p:nvSpPr>
          <p:cNvPr id="23555" name="Rectangle 3"/>
          <p:cNvSpPr>
            <a:spLocks noGrp="1" noChangeArrowheads="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en-US" sz="2400" dirty="0">
                <a:ea typeface="ＭＳ Ｐゴシック" panose="020B0600070205080204" pitchFamily="34" charset="-128"/>
              </a:rPr>
              <a:t>Classification models predict what class an instance (example) belongs to.</a:t>
            </a:r>
          </a:p>
          <a:p>
            <a:pPr lvl="1">
              <a:lnSpc>
                <a:spcPct val="90000"/>
              </a:lnSpc>
            </a:pPr>
            <a:r>
              <a:rPr lang="en-US" sz="2000" dirty="0">
                <a:ea typeface="ＭＳ Ｐゴシック" panose="020B0600070205080204" pitchFamily="34" charset="-128"/>
              </a:rPr>
              <a:t>E.g., good vs. bad credit risk (Credit), Response vs. no response to a direct marketing campaign, etc.   </a:t>
            </a:r>
          </a:p>
          <a:p>
            <a:pPr>
              <a:lnSpc>
                <a:spcPct val="90000"/>
              </a:lnSpc>
            </a:pPr>
            <a:endParaRPr lang="en-US" sz="2400" dirty="0">
              <a:ea typeface="ＭＳ Ｐゴシック" panose="020B0600070205080204" pitchFamily="34" charset="-128"/>
            </a:endParaRPr>
          </a:p>
          <a:p>
            <a:pPr>
              <a:lnSpc>
                <a:spcPct val="90000"/>
              </a:lnSpc>
            </a:pPr>
            <a:r>
              <a:rPr lang="en-US" sz="2400" dirty="0">
                <a:ea typeface="ＭＳ Ｐゴシック" panose="020B0600070205080204" pitchFamily="34" charset="-128"/>
              </a:rPr>
              <a:t>Evaluation measure: Classification Accuracy </a:t>
            </a:r>
          </a:p>
          <a:p>
            <a:pPr lvl="1">
              <a:lnSpc>
                <a:spcPct val="90000"/>
              </a:lnSpc>
            </a:pPr>
            <a:r>
              <a:rPr lang="en-US" sz="2200" dirty="0">
                <a:ea typeface="ＭＳ Ｐゴシック" panose="020B0600070205080204" pitchFamily="34" charset="-128"/>
              </a:rPr>
              <a:t>Model assigns Probability</a:t>
            </a:r>
          </a:p>
          <a:p>
            <a:pPr lvl="1">
              <a:lnSpc>
                <a:spcPct val="90000"/>
              </a:lnSpc>
            </a:pPr>
            <a:r>
              <a:rPr lang="en-US" sz="2200" dirty="0">
                <a:ea typeface="ＭＳ Ｐゴシック" panose="020B0600070205080204" pitchFamily="34" charset="-128"/>
              </a:rPr>
              <a:t>Probability =&gt; Class Label </a:t>
            </a:r>
          </a:p>
          <a:p>
            <a:pPr lvl="1">
              <a:lnSpc>
                <a:spcPct val="90000"/>
              </a:lnSpc>
            </a:pPr>
            <a:endParaRPr lang="en-US" sz="2200" dirty="0">
              <a:ea typeface="ＭＳ Ｐゴシック" panose="020B0600070205080204" pitchFamily="34" charset="-128"/>
            </a:endParaRPr>
          </a:p>
          <a:p>
            <a:pPr>
              <a:lnSpc>
                <a:spcPct val="90000"/>
              </a:lnSpc>
            </a:pPr>
            <a:r>
              <a:rPr lang="en-US" sz="2400" dirty="0">
                <a:ea typeface="ＭＳ Ｐゴシック" panose="020B0600070205080204" pitchFamily="34" charset="-128"/>
              </a:rPr>
              <a:t>Default cutoff for (+/-) is 50%</a:t>
            </a:r>
          </a:p>
          <a:p>
            <a:pPr marL="0" indent="0">
              <a:lnSpc>
                <a:spcPct val="90000"/>
              </a:lnSpc>
              <a:buNone/>
            </a:pPr>
            <a:endParaRPr lang="en-US" sz="2400" dirty="0">
              <a:ea typeface="ＭＳ Ｐゴシック" panose="020B0600070205080204" pitchFamily="34" charset="-128"/>
            </a:endParaRPr>
          </a:p>
          <a:p>
            <a:pPr marL="0" indent="0">
              <a:lnSpc>
                <a:spcPct val="90000"/>
              </a:lnSpc>
              <a:buNone/>
            </a:pPr>
            <a:r>
              <a:rPr lang="en-US" sz="2400" dirty="0">
                <a:ea typeface="ＭＳ Ｐゴシック" panose="020B0600070205080204" pitchFamily="34" charset="-128"/>
              </a:rPr>
              <a:t>What are the possible problems with this? </a:t>
            </a:r>
          </a:p>
          <a:p>
            <a:pPr marL="0" indent="0">
              <a:lnSpc>
                <a:spcPct val="90000"/>
              </a:lnSpc>
              <a:buNone/>
            </a:pPr>
            <a:endParaRPr lang="en-US" sz="2400" dirty="0">
              <a:ea typeface="ＭＳ Ｐゴシック" panose="020B0600070205080204" pitchFamily="34" charset="-128"/>
            </a:endParaRPr>
          </a:p>
        </p:txBody>
      </p:sp>
    </p:spTree>
    <p:extLst>
      <p:ext uri="{BB962C8B-B14F-4D97-AF65-F5344CB8AC3E}">
        <p14:creationId xmlns:p14="http://schemas.microsoft.com/office/powerpoint/2010/main" val="394480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5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5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5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341588" y="279656"/>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3153267487"/>
              </p:ext>
            </p:extLst>
          </p:nvPr>
        </p:nvGraphicFramePr>
        <p:xfrm>
          <a:off x="759376" y="1874699"/>
          <a:ext cx="7394023" cy="4305031"/>
        </p:xfrm>
        <a:graphic>
          <a:graphicData uri="http://schemas.openxmlformats.org/drawingml/2006/table">
            <a:tbl>
              <a:tblPr/>
              <a:tblGrid>
                <a:gridCol w="83820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961455">
                  <a:extLst>
                    <a:ext uri="{9D8B030D-6E8A-4147-A177-3AD203B41FA5}">
                      <a16:colId xmlns:a16="http://schemas.microsoft.com/office/drawing/2014/main" val="20003"/>
                    </a:ext>
                  </a:extLst>
                </a:gridCol>
                <a:gridCol w="951403">
                  <a:extLst>
                    <a:ext uri="{9D8B030D-6E8A-4147-A177-3AD203B41FA5}">
                      <a16:colId xmlns:a16="http://schemas.microsoft.com/office/drawing/2014/main" val="20004"/>
                    </a:ext>
                  </a:extLst>
                </a:gridCol>
                <a:gridCol w="1368981">
                  <a:extLst>
                    <a:ext uri="{9D8B030D-6E8A-4147-A177-3AD203B41FA5}">
                      <a16:colId xmlns:a16="http://schemas.microsoft.com/office/drawing/2014/main" val="20005"/>
                    </a:ext>
                  </a:extLst>
                </a:gridCol>
                <a:gridCol w="1368981">
                  <a:extLst>
                    <a:ext uri="{9D8B030D-6E8A-4147-A177-3AD203B41FA5}">
                      <a16:colId xmlns:a16="http://schemas.microsoft.com/office/drawing/2014/main" val="20006"/>
                    </a:ext>
                  </a:extLst>
                </a:gridCol>
              </a:tblGrid>
              <a:tr h="659803">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Class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96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70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036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5845">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5722">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377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1996404"/>
                  </a:ext>
                </a:extLst>
              </a:tr>
              <a:tr h="7867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79BF851D-6A06-B942-A7C5-88CD07E101DD}"/>
              </a:ext>
            </a:extLst>
          </p:cNvPr>
          <p:cNvSpPr txBox="1"/>
          <p:nvPr/>
        </p:nvSpPr>
        <p:spPr>
          <a:xfrm>
            <a:off x="1374743" y="1166813"/>
            <a:ext cx="6604338" cy="707886"/>
          </a:xfrm>
          <a:prstGeom prst="rect">
            <a:avLst/>
          </a:prstGeom>
          <a:noFill/>
        </p:spPr>
        <p:txBody>
          <a:bodyPr wrap="square" rtlCol="0">
            <a:spAutoFit/>
          </a:bodyPr>
          <a:lstStyle/>
          <a:p>
            <a:pPr marL="0" indent="0" algn="ctr">
              <a:buNone/>
            </a:pPr>
            <a:r>
              <a:rPr lang="en-US" sz="2000" dirty="0">
                <a:latin typeface="Tahoma" panose="020B0604030504040204" pitchFamily="34" charset="0"/>
                <a:ea typeface="Tahoma" panose="020B0604030504040204" pitchFamily="34" charset="0"/>
                <a:cs typeface="Tahoma" panose="020B0604030504040204" pitchFamily="34" charset="0"/>
              </a:rPr>
              <a:t>Consider our Churn example, and using a tree model to predict churn</a:t>
            </a:r>
          </a:p>
        </p:txBody>
      </p:sp>
    </p:spTree>
    <p:extLst>
      <p:ext uri="{BB962C8B-B14F-4D97-AF65-F5344CB8AC3E}">
        <p14:creationId xmlns:p14="http://schemas.microsoft.com/office/powerpoint/2010/main" val="2108468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241300" y="221444"/>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630767554"/>
              </p:ext>
            </p:extLst>
          </p:nvPr>
        </p:nvGraphicFramePr>
        <p:xfrm>
          <a:off x="874987" y="2130401"/>
          <a:ext cx="7467347" cy="4362996"/>
        </p:xfrm>
        <a:graphic>
          <a:graphicData uri="http://schemas.openxmlformats.org/drawingml/2006/table">
            <a:tbl>
              <a:tblPr/>
              <a:tblGrid>
                <a:gridCol w="846515">
                  <a:extLst>
                    <a:ext uri="{9D8B030D-6E8A-4147-A177-3AD203B41FA5}">
                      <a16:colId xmlns:a16="http://schemas.microsoft.com/office/drawing/2014/main" val="20000"/>
                    </a:ext>
                  </a:extLst>
                </a:gridCol>
                <a:gridCol w="1154335">
                  <a:extLst>
                    <a:ext uri="{9D8B030D-6E8A-4147-A177-3AD203B41FA5}">
                      <a16:colId xmlns:a16="http://schemas.microsoft.com/office/drawing/2014/main" val="20001"/>
                    </a:ext>
                  </a:extLst>
                </a:gridCol>
                <a:gridCol w="769556">
                  <a:extLst>
                    <a:ext uri="{9D8B030D-6E8A-4147-A177-3AD203B41FA5}">
                      <a16:colId xmlns:a16="http://schemas.microsoft.com/office/drawing/2014/main" val="20002"/>
                    </a:ext>
                  </a:extLst>
                </a:gridCol>
                <a:gridCol w="970989">
                  <a:extLst>
                    <a:ext uri="{9D8B030D-6E8A-4147-A177-3AD203B41FA5}">
                      <a16:colId xmlns:a16="http://schemas.microsoft.com/office/drawing/2014/main" val="20003"/>
                    </a:ext>
                  </a:extLst>
                </a:gridCol>
                <a:gridCol w="960838">
                  <a:extLst>
                    <a:ext uri="{9D8B030D-6E8A-4147-A177-3AD203B41FA5}">
                      <a16:colId xmlns:a16="http://schemas.microsoft.com/office/drawing/2014/main" val="20004"/>
                    </a:ext>
                  </a:extLst>
                </a:gridCol>
                <a:gridCol w="1382557">
                  <a:extLst>
                    <a:ext uri="{9D8B030D-6E8A-4147-A177-3AD203B41FA5}">
                      <a16:colId xmlns:a16="http://schemas.microsoft.com/office/drawing/2014/main" val="20005"/>
                    </a:ext>
                  </a:extLst>
                </a:gridCol>
                <a:gridCol w="1382557">
                  <a:extLst>
                    <a:ext uri="{9D8B030D-6E8A-4147-A177-3AD203B41FA5}">
                      <a16:colId xmlns:a16="http://schemas.microsoft.com/office/drawing/2014/main" val="20006"/>
                    </a:ext>
                  </a:extLst>
                </a:gridCol>
              </a:tblGrid>
              <a:tr h="639918">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Class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45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rgbClr val="FF0000"/>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166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528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090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837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837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rgbClr val="FF0000"/>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44277702"/>
                  </a:ext>
                </a:extLst>
              </a:tr>
              <a:tr h="76300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F0A8D036-1C0F-9B47-B9E6-49C820DDF37E}"/>
              </a:ext>
            </a:extLst>
          </p:cNvPr>
          <p:cNvSpPr txBox="1">
            <a:spLocks noChangeArrowheads="1"/>
          </p:cNvSpPr>
          <p:nvPr/>
        </p:nvSpPr>
        <p:spPr>
          <a:xfrm>
            <a:off x="1864939" y="1473117"/>
            <a:ext cx="8229600" cy="1295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20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fontAlgn="auto">
              <a:lnSpc>
                <a:spcPct val="90000"/>
              </a:lnSpc>
              <a:buFont typeface="Arial" panose="020B0604020202020204" pitchFamily="34" charset="0"/>
              <a:buChar char="•"/>
              <a:defRPr/>
            </a:pPr>
            <a:r>
              <a:rPr lang="en-US" b="0" dirty="0"/>
              <a:t>If p(churn) &gt; 0.5 then predict churn = 1</a:t>
            </a:r>
            <a:endParaRPr lang="en-US" sz="2800" dirty="0"/>
          </a:p>
        </p:txBody>
      </p:sp>
      <p:sp>
        <p:nvSpPr>
          <p:cNvPr id="2" name="TextBox 1">
            <a:extLst>
              <a:ext uri="{FF2B5EF4-FFF2-40B4-BE49-F238E27FC236}">
                <a16:creationId xmlns:a16="http://schemas.microsoft.com/office/drawing/2014/main" id="{4D4C157E-BD0C-984F-3A75-B9FCE9C40AB0}"/>
              </a:ext>
            </a:extLst>
          </p:cNvPr>
          <p:cNvSpPr txBox="1"/>
          <p:nvPr/>
        </p:nvSpPr>
        <p:spPr>
          <a:xfrm>
            <a:off x="3004807" y="839704"/>
            <a:ext cx="3134384"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Use standard cutoff at 0.5</a:t>
            </a:r>
          </a:p>
        </p:txBody>
      </p:sp>
    </p:spTree>
    <p:extLst>
      <p:ext uri="{BB962C8B-B14F-4D97-AF65-F5344CB8AC3E}">
        <p14:creationId xmlns:p14="http://schemas.microsoft.com/office/powerpoint/2010/main" val="2061663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419101" y="238172"/>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3155291995"/>
              </p:ext>
            </p:extLst>
          </p:nvPr>
        </p:nvGraphicFramePr>
        <p:xfrm>
          <a:off x="152399" y="1594981"/>
          <a:ext cx="8763003" cy="3860118"/>
        </p:xfrm>
        <a:graphic>
          <a:graphicData uri="http://schemas.openxmlformats.org/drawingml/2006/table">
            <a:tbl>
              <a:tblPr/>
              <a:tblGrid>
                <a:gridCol w="83820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961455">
                  <a:extLst>
                    <a:ext uri="{9D8B030D-6E8A-4147-A177-3AD203B41FA5}">
                      <a16:colId xmlns:a16="http://schemas.microsoft.com/office/drawing/2014/main" val="20003"/>
                    </a:ext>
                  </a:extLst>
                </a:gridCol>
                <a:gridCol w="951403">
                  <a:extLst>
                    <a:ext uri="{9D8B030D-6E8A-4147-A177-3AD203B41FA5}">
                      <a16:colId xmlns:a16="http://schemas.microsoft.com/office/drawing/2014/main" val="20004"/>
                    </a:ext>
                  </a:extLst>
                </a:gridCol>
                <a:gridCol w="1368981">
                  <a:extLst>
                    <a:ext uri="{9D8B030D-6E8A-4147-A177-3AD203B41FA5}">
                      <a16:colId xmlns:a16="http://schemas.microsoft.com/office/drawing/2014/main" val="20005"/>
                    </a:ext>
                  </a:extLst>
                </a:gridCol>
                <a:gridCol w="1368981">
                  <a:extLst>
                    <a:ext uri="{9D8B030D-6E8A-4147-A177-3AD203B41FA5}">
                      <a16:colId xmlns:a16="http://schemas.microsoft.com/office/drawing/2014/main" val="20006"/>
                    </a:ext>
                  </a:extLst>
                </a:gridCol>
                <a:gridCol w="1368980">
                  <a:extLst>
                    <a:ext uri="{9D8B030D-6E8A-4147-A177-3AD203B41FA5}">
                      <a16:colId xmlns:a16="http://schemas.microsoft.com/office/drawing/2014/main" val="20007"/>
                    </a:ext>
                  </a:extLst>
                </a:gridCol>
              </a:tblGrid>
              <a:tr h="647019">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Class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Correct/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incorrect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56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6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667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067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62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X</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456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X</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20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24867541"/>
                  </a:ext>
                </a:extLst>
              </a:tr>
            </a:tbl>
          </a:graphicData>
        </a:graphic>
      </p:graphicFrame>
      <p:sp>
        <p:nvSpPr>
          <p:cNvPr id="2" name="TextBox 1">
            <a:extLst>
              <a:ext uri="{FF2B5EF4-FFF2-40B4-BE49-F238E27FC236}">
                <a16:creationId xmlns:a16="http://schemas.microsoft.com/office/drawing/2014/main" id="{01CA8A29-1F5C-4A65-D88A-A6805A99E7FE}"/>
              </a:ext>
            </a:extLst>
          </p:cNvPr>
          <p:cNvSpPr txBox="1"/>
          <p:nvPr/>
        </p:nvSpPr>
        <p:spPr>
          <a:xfrm>
            <a:off x="3092490" y="871585"/>
            <a:ext cx="3134384"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Use standard cutoff at 0.5</a:t>
            </a:r>
          </a:p>
        </p:txBody>
      </p:sp>
    </p:spTree>
    <p:extLst>
      <p:ext uri="{BB962C8B-B14F-4D97-AF65-F5344CB8AC3E}">
        <p14:creationId xmlns:p14="http://schemas.microsoft.com/office/powerpoint/2010/main" val="347420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Rectangle 55"/>
          <p:cNvSpPr>
            <a:spLocks noGrp="1" noChangeArrowheads="1"/>
          </p:cNvSpPr>
          <p:nvPr>
            <p:ph type="title"/>
          </p:nvPr>
        </p:nvSpPr>
        <p:spPr>
          <a:xfrm>
            <a:off x="457200" y="366582"/>
            <a:ext cx="8229600" cy="633413"/>
          </a:xfrm>
        </p:spPr>
        <p:txBody>
          <a:bodyPr>
            <a:normAutofit fontScale="90000"/>
          </a:bodyPr>
          <a:lstStyle/>
          <a:p>
            <a:pPr eaLnBrk="1" hangingPunct="1">
              <a:defRPr/>
            </a:pPr>
            <a:r>
              <a:rPr lang="en-US" dirty="0"/>
              <a:t>Probability to Classification:</a:t>
            </a:r>
            <a:br>
              <a:rPr lang="en-US" dirty="0"/>
            </a:br>
            <a:endParaRPr lang="en-US" dirty="0"/>
          </a:p>
        </p:txBody>
      </p:sp>
      <p:graphicFrame>
        <p:nvGraphicFramePr>
          <p:cNvPr id="15513" name="Group 153"/>
          <p:cNvGraphicFramePr>
            <a:graphicFrameLocks noGrp="1"/>
          </p:cNvGraphicFramePr>
          <p:nvPr>
            <p:ph type="tbl" idx="1"/>
            <p:extLst>
              <p:ext uri="{D42A27DB-BD31-4B8C-83A1-F6EECF244321}">
                <p14:modId xmlns:p14="http://schemas.microsoft.com/office/powerpoint/2010/main" val="1098842766"/>
              </p:ext>
            </p:extLst>
          </p:nvPr>
        </p:nvGraphicFramePr>
        <p:xfrm>
          <a:off x="304797" y="2057400"/>
          <a:ext cx="8763003" cy="4010390"/>
        </p:xfrm>
        <a:graphic>
          <a:graphicData uri="http://schemas.openxmlformats.org/drawingml/2006/table">
            <a:tbl>
              <a:tblPr/>
              <a:tblGrid>
                <a:gridCol w="83820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961455">
                  <a:extLst>
                    <a:ext uri="{9D8B030D-6E8A-4147-A177-3AD203B41FA5}">
                      <a16:colId xmlns:a16="http://schemas.microsoft.com/office/drawing/2014/main" val="20003"/>
                    </a:ext>
                  </a:extLst>
                </a:gridCol>
                <a:gridCol w="951403">
                  <a:extLst>
                    <a:ext uri="{9D8B030D-6E8A-4147-A177-3AD203B41FA5}">
                      <a16:colId xmlns:a16="http://schemas.microsoft.com/office/drawing/2014/main" val="20004"/>
                    </a:ext>
                  </a:extLst>
                </a:gridCol>
                <a:gridCol w="1368981">
                  <a:extLst>
                    <a:ext uri="{9D8B030D-6E8A-4147-A177-3AD203B41FA5}">
                      <a16:colId xmlns:a16="http://schemas.microsoft.com/office/drawing/2014/main" val="20005"/>
                    </a:ext>
                  </a:extLst>
                </a:gridCol>
                <a:gridCol w="1368981">
                  <a:extLst>
                    <a:ext uri="{9D8B030D-6E8A-4147-A177-3AD203B41FA5}">
                      <a16:colId xmlns:a16="http://schemas.microsoft.com/office/drawing/2014/main" val="20006"/>
                    </a:ext>
                  </a:extLst>
                </a:gridCol>
                <a:gridCol w="1368980">
                  <a:extLst>
                    <a:ext uri="{9D8B030D-6E8A-4147-A177-3AD203B41FA5}">
                      <a16:colId xmlns:a16="http://schemas.microsoft.com/office/drawing/2014/main" val="20007"/>
                    </a:ext>
                  </a:extLst>
                </a:gridCol>
              </a:tblGrid>
              <a:tr h="662161">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Inputs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Target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Model’s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Prediction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Predicted</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Class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Correct/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incorrect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333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Contract</a:t>
                      </a:r>
                    </a:p>
                  </a:txBody>
                  <a:tcPr marT="45716" marB="4571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err="1">
                          <a:ln>
                            <a:noFill/>
                          </a:ln>
                          <a:solidFill>
                            <a:schemeClr val="tx1"/>
                          </a:solidFill>
                          <a:effectLst/>
                          <a:latin typeface="Arial" charset="0"/>
                          <a:cs typeface="Arial" charset="0"/>
                        </a:rPr>
                        <a:t>CareCalls</a:t>
                      </a:r>
                      <a:endParaRPr kumimoji="0" lang="en-US" sz="1200" b="0" i="0" u="none" strike="noStrike" cap="none" normalizeH="0" baseline="0" dirty="0">
                        <a:ln>
                          <a:noFill/>
                        </a:ln>
                        <a:solidFill>
                          <a:schemeClr val="tx1"/>
                        </a:solidFill>
                        <a:effectLst/>
                        <a:latin typeface="Arial" charset="0"/>
                        <a:cs typeface="Arial"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Age</a:t>
                      </a:r>
                    </a:p>
                  </a:txBody>
                  <a:tcPr marT="45716" marB="4571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Income</a:t>
                      </a:r>
                    </a:p>
                  </a:txBody>
                  <a:tcPr marT="45716" marB="4571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P(churn)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churn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600" b="1" i="0" u="none" strike="noStrike" cap="none" normalizeH="0" baseline="0" dirty="0">
                        <a:ln>
                          <a:noFill/>
                        </a:ln>
                        <a:solidFill>
                          <a:schemeClr val="tx1"/>
                        </a:solidFill>
                        <a:effectLst/>
                        <a:latin typeface="Arial" charset="0"/>
                        <a:cs typeface="Arial"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736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39K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215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56</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183K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0.31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761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61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63K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0.72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777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28</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X</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36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33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50k</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2000" b="1" i="0" u="none" strike="noStrike" cap="none" normalizeH="0" baseline="0" dirty="0">
                          <a:ln>
                            <a:noFill/>
                          </a:ln>
                          <a:solidFill>
                            <a:schemeClr val="tx1"/>
                          </a:solidFill>
                          <a:effectLst/>
                          <a:latin typeface="SimSun" pitchFamily="2" charset="-122"/>
                          <a:ea typeface="SimSun" pitchFamily="2" charset="-122"/>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36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18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en-US" sz="2000" b="1" i="0" u="none" strike="noStrike" cap="none" normalizeH="0" baseline="0" dirty="0">
                          <a:ln>
                            <a:noFill/>
                          </a:ln>
                          <a:solidFill>
                            <a:schemeClr val="tx1"/>
                          </a:solidFill>
                          <a:effectLst/>
                          <a:latin typeface="Arial" charset="0"/>
                          <a:cs typeface="Arial" charset="0"/>
                        </a:rPr>
                        <a: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8358069"/>
                  </a:ext>
                </a:extLst>
              </a:tr>
            </a:tbl>
          </a:graphicData>
        </a:graphic>
      </p:graphicFrame>
      <p:sp>
        <p:nvSpPr>
          <p:cNvPr id="2" name="TextBox 1">
            <a:extLst>
              <a:ext uri="{FF2B5EF4-FFF2-40B4-BE49-F238E27FC236}">
                <a16:creationId xmlns:a16="http://schemas.microsoft.com/office/drawing/2014/main" id="{8CEE3187-1666-394C-1E5E-FB2627ABC423}"/>
              </a:ext>
            </a:extLst>
          </p:cNvPr>
          <p:cNvSpPr txBox="1"/>
          <p:nvPr/>
        </p:nvSpPr>
        <p:spPr>
          <a:xfrm>
            <a:off x="3113844" y="1457235"/>
            <a:ext cx="2916311"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Try another cutoff = 0.8</a:t>
            </a:r>
          </a:p>
        </p:txBody>
      </p:sp>
      <p:sp>
        <p:nvSpPr>
          <p:cNvPr id="3" name="TextBox 2">
            <a:extLst>
              <a:ext uri="{FF2B5EF4-FFF2-40B4-BE49-F238E27FC236}">
                <a16:creationId xmlns:a16="http://schemas.microsoft.com/office/drawing/2014/main" id="{3BA2690B-99F5-F20C-547C-5D5F5EF1269D}"/>
              </a:ext>
            </a:extLst>
          </p:cNvPr>
          <p:cNvSpPr txBox="1"/>
          <p:nvPr/>
        </p:nvSpPr>
        <p:spPr>
          <a:xfrm>
            <a:off x="1340895" y="799940"/>
            <a:ext cx="6770956"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What cutoff correlates best to the action we would take….</a:t>
            </a:r>
          </a:p>
        </p:txBody>
      </p:sp>
    </p:spTree>
    <p:extLst>
      <p:ext uri="{BB962C8B-B14F-4D97-AF65-F5344CB8AC3E}">
        <p14:creationId xmlns:p14="http://schemas.microsoft.com/office/powerpoint/2010/main" val="3268956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9533B-70BC-0945-AF7D-700561907B8C}"/>
              </a:ext>
            </a:extLst>
          </p:cNvPr>
          <p:cNvSpPr>
            <a:spLocks noGrp="1"/>
          </p:cNvSpPr>
          <p:nvPr>
            <p:ph type="title"/>
          </p:nvPr>
        </p:nvSpPr>
        <p:spPr/>
        <p:txBody>
          <a:bodyPr/>
          <a:lstStyle/>
          <a:p>
            <a:r>
              <a:rPr lang="en-US" dirty="0"/>
              <a:t>What cutoff to choose?</a:t>
            </a:r>
          </a:p>
        </p:txBody>
      </p:sp>
      <p:sp>
        <p:nvSpPr>
          <p:cNvPr id="4" name="TextBox 3">
            <a:extLst>
              <a:ext uri="{FF2B5EF4-FFF2-40B4-BE49-F238E27FC236}">
                <a16:creationId xmlns:a16="http://schemas.microsoft.com/office/drawing/2014/main" id="{96774EA3-B49B-2040-8B98-87A3CA04ECBD}"/>
              </a:ext>
            </a:extLst>
          </p:cNvPr>
          <p:cNvSpPr txBox="1"/>
          <p:nvPr/>
        </p:nvSpPr>
        <p:spPr>
          <a:xfrm>
            <a:off x="1074105" y="1417638"/>
            <a:ext cx="5677423" cy="2062103"/>
          </a:xfrm>
          <a:prstGeom prst="rect">
            <a:avLst/>
          </a:prstGeom>
        </p:spPr>
        <p:txBody>
          <a:bodyPr wrap="square" rtlCol="0">
            <a:spAutoFit/>
          </a:bodyPr>
          <a:lstStyle>
            <a:defPPr>
              <a:defRPr lang="en-US"/>
            </a:defPPr>
            <a:lvl1pPr marL="0" indent="0">
              <a:buNone/>
              <a:defRPr sz="2000">
                <a:latin typeface="Tahoma" panose="020B0604030504040204" pitchFamily="34" charset="0"/>
                <a:ea typeface="Tahoma" panose="020B0604030504040204" pitchFamily="34" charset="0"/>
                <a:cs typeface="Tahoma" panose="020B0604030504040204" pitchFamily="34" charset="0"/>
              </a:defRPr>
            </a:lvl1pPr>
          </a:lstStyle>
          <a:p>
            <a:r>
              <a:rPr lang="en-US" dirty="0"/>
              <a:t>Depends on:</a:t>
            </a:r>
          </a:p>
          <a:p>
            <a:pPr lvl="1">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the </a:t>
            </a:r>
            <a:r>
              <a:rPr lang="en-US" sz="1800" dirty="0" err="1">
                <a:latin typeface="Tahoma" panose="020B0604030504040204" pitchFamily="34" charset="0"/>
                <a:ea typeface="Tahoma" panose="020B0604030504040204" pitchFamily="34" charset="0"/>
                <a:cs typeface="Tahoma" panose="020B0604030504040204" pitchFamily="34" charset="0"/>
              </a:rPr>
              <a:t>baserate</a:t>
            </a:r>
            <a:endParaRPr lang="en-US" sz="1800" dirty="0">
              <a:latin typeface="Tahoma" panose="020B0604030504040204" pitchFamily="34" charset="0"/>
              <a:ea typeface="Tahoma" panose="020B0604030504040204" pitchFamily="34" charset="0"/>
              <a:cs typeface="Tahoma" panose="020B0604030504040204" pitchFamily="34" charset="0"/>
            </a:endParaRP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what action we intend to take</a:t>
            </a: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the cost of the action we intent to take</a:t>
            </a:r>
          </a:p>
          <a:p>
            <a:pPr lvl="1">
              <a:buNone/>
            </a:pPr>
            <a:r>
              <a:rPr lang="en-US" sz="1800" dirty="0">
                <a:latin typeface="Tahoma" panose="020B0604030504040204" pitchFamily="34" charset="0"/>
                <a:ea typeface="Tahoma" panose="020B0604030504040204" pitchFamily="34" charset="0"/>
                <a:cs typeface="Tahoma" panose="020B0604030504040204" pitchFamily="34" charset="0"/>
              </a:rPr>
              <a:t>- the distribution of the predictions</a:t>
            </a:r>
          </a:p>
        </p:txBody>
      </p:sp>
      <p:sp>
        <p:nvSpPr>
          <p:cNvPr id="3" name="TextBox 2">
            <a:extLst>
              <a:ext uri="{FF2B5EF4-FFF2-40B4-BE49-F238E27FC236}">
                <a16:creationId xmlns:a16="http://schemas.microsoft.com/office/drawing/2014/main" id="{90B33D29-FAF5-2E98-D3D6-B0DF311AF32C}"/>
              </a:ext>
            </a:extLst>
          </p:cNvPr>
          <p:cNvSpPr txBox="1"/>
          <p:nvPr/>
        </p:nvSpPr>
        <p:spPr>
          <a:xfrm>
            <a:off x="1989903" y="4422686"/>
            <a:ext cx="4761625"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We may want to explore multiple cutoffs</a:t>
            </a:r>
          </a:p>
        </p:txBody>
      </p:sp>
    </p:spTree>
    <p:extLst>
      <p:ext uri="{BB962C8B-B14F-4D97-AF65-F5344CB8AC3E}">
        <p14:creationId xmlns:p14="http://schemas.microsoft.com/office/powerpoint/2010/main" val="162247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914400"/>
          </a:xfrm>
        </p:spPr>
        <p:txBody>
          <a:bodyPr>
            <a:normAutofit/>
          </a:bodyPr>
          <a:lstStyle/>
          <a:p>
            <a:r>
              <a:rPr lang="en-US" dirty="0"/>
              <a:t>Example: Non-profit Mailing</a:t>
            </a:r>
          </a:p>
        </p:txBody>
      </p:sp>
      <p:pic>
        <p:nvPicPr>
          <p:cNvPr id="111620" name="Picture 4" descr="http://t1.gstatic.com/images?q=tbn:ANd9GcRSdTxwqa895AYiYirV8UafDJ_x39VNpEM93PjG_Aluw6KXJnji8g"/>
          <p:cNvPicPr>
            <a:picLocks noChangeAspect="1" noChangeArrowheads="1"/>
          </p:cNvPicPr>
          <p:nvPr/>
        </p:nvPicPr>
        <p:blipFill>
          <a:blip r:embed="rId3" cstate="print"/>
          <a:srcRect/>
          <a:stretch>
            <a:fillRect/>
          </a:stretch>
        </p:blipFill>
        <p:spPr bwMode="auto">
          <a:xfrm>
            <a:off x="1371600" y="1600200"/>
            <a:ext cx="1998406" cy="1371600"/>
          </a:xfrm>
          <a:prstGeom prst="rect">
            <a:avLst/>
          </a:prstGeom>
          <a:noFill/>
        </p:spPr>
      </p:pic>
      <p:pic>
        <p:nvPicPr>
          <p:cNvPr id="10" name="Picture 12" descr="http://t2.gstatic.com/images?q=tbn:ANd9GcRhljqhWMIG0UD0He_3VNWoL-8gIPwd7B3-TUniOnI_T5RD2IIpsg"/>
          <p:cNvPicPr>
            <a:picLocks noChangeAspect="1" noChangeArrowheads="1"/>
          </p:cNvPicPr>
          <p:nvPr/>
        </p:nvPicPr>
        <p:blipFill>
          <a:blip r:embed="rId4" cstate="print"/>
          <a:srcRect/>
          <a:stretch>
            <a:fillRect/>
          </a:stretch>
        </p:blipFill>
        <p:spPr bwMode="auto">
          <a:xfrm>
            <a:off x="4724400" y="1143000"/>
            <a:ext cx="2619375" cy="1743075"/>
          </a:xfrm>
          <a:prstGeom prst="rect">
            <a:avLst/>
          </a:prstGeom>
          <a:noFill/>
        </p:spPr>
      </p:pic>
      <p:sp>
        <p:nvSpPr>
          <p:cNvPr id="11" name="Content Placeholder 2"/>
          <p:cNvSpPr txBox="1">
            <a:spLocks/>
          </p:cNvSpPr>
          <p:nvPr/>
        </p:nvSpPr>
        <p:spPr bwMode="auto">
          <a:xfrm>
            <a:off x="609600" y="3419475"/>
            <a:ext cx="79248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11163" indent="-342900" eaLnBrk="1" hangingPunct="1">
              <a:spcBef>
                <a:spcPts val="700"/>
              </a:spcBef>
              <a:buClr>
                <a:schemeClr val="tx2"/>
              </a:buClr>
              <a:buSzPct val="95000"/>
              <a:buFont typeface="Wingdings"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You work for a non-profit with a big mailing list</a:t>
            </a:r>
          </a:p>
          <a:p>
            <a:pPr marL="411163" indent="-342900" eaLnBrk="1" hangingPunct="1">
              <a:spcBef>
                <a:spcPts val="700"/>
              </a:spcBef>
              <a:buClr>
                <a:schemeClr val="tx2"/>
              </a:buClr>
              <a:buSzPct val="95000"/>
              <a:buFont typeface="Wingdings" pitchFamily="2" charset="2"/>
              <a:buChar char=""/>
              <a:defRPr/>
            </a:pPr>
            <a:r>
              <a:rPr lang="en-US" sz="2400" baseline="0" dirty="0">
                <a:latin typeface="Tahoma" panose="020B0604030504040204" pitchFamily="34" charset="0"/>
                <a:ea typeface="Tahoma" panose="020B0604030504040204" pitchFamily="34" charset="0"/>
                <a:cs typeface="Tahoma" panose="020B0604030504040204" pitchFamily="34" charset="0"/>
              </a:rPr>
              <a:t>You want to send a high-quality physical mail with a solicitation to give to the charity</a:t>
            </a:r>
          </a:p>
          <a:p>
            <a:pPr marL="411163" indent="-342900" eaLnBrk="1" hangingPunct="1">
              <a:spcBef>
                <a:spcPts val="700"/>
              </a:spcBef>
              <a:buClr>
                <a:schemeClr val="tx2"/>
              </a:buClr>
              <a:buSzPct val="95000"/>
              <a:buFont typeface="Wingdings"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You build a model to predict who is likely to respond to the mailing based on previous donations, demographics, and other features. </a:t>
            </a:r>
            <a:endParaRPr lang="en-US" sz="2400" baseline="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5931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914400"/>
          </a:xfrm>
        </p:spPr>
        <p:txBody>
          <a:bodyPr>
            <a:normAutofit/>
          </a:bodyPr>
          <a:lstStyle/>
          <a:p>
            <a:r>
              <a:rPr lang="en-US" dirty="0"/>
              <a:t>Practical Example: Non-profit Mailing</a:t>
            </a:r>
          </a:p>
        </p:txBody>
      </p:sp>
      <p:pic>
        <p:nvPicPr>
          <p:cNvPr id="111620" name="Picture 4" descr="http://t1.gstatic.com/images?q=tbn:ANd9GcRSdTxwqa895AYiYirV8UafDJ_x39VNpEM93PjG_Aluw6KXJnji8g"/>
          <p:cNvPicPr>
            <a:picLocks noChangeAspect="1" noChangeArrowheads="1"/>
          </p:cNvPicPr>
          <p:nvPr/>
        </p:nvPicPr>
        <p:blipFill>
          <a:blip r:embed="rId3" cstate="print"/>
          <a:srcRect/>
          <a:stretch>
            <a:fillRect/>
          </a:stretch>
        </p:blipFill>
        <p:spPr bwMode="auto">
          <a:xfrm>
            <a:off x="609600" y="1236945"/>
            <a:ext cx="1998406" cy="1371600"/>
          </a:xfrm>
          <a:prstGeom prst="rect">
            <a:avLst/>
          </a:prstGeom>
          <a:noFill/>
        </p:spPr>
      </p:pic>
      <p:pic>
        <p:nvPicPr>
          <p:cNvPr id="10" name="Picture 12" descr="http://t2.gstatic.com/images?q=tbn:ANd9GcRhljqhWMIG0UD0He_3VNWoL-8gIPwd7B3-TUniOnI_T5RD2IIpsg"/>
          <p:cNvPicPr>
            <a:picLocks noChangeAspect="1" noChangeArrowheads="1"/>
          </p:cNvPicPr>
          <p:nvPr/>
        </p:nvPicPr>
        <p:blipFill>
          <a:blip r:embed="rId4" cstate="print"/>
          <a:srcRect/>
          <a:stretch>
            <a:fillRect/>
          </a:stretch>
        </p:blipFill>
        <p:spPr bwMode="auto">
          <a:xfrm>
            <a:off x="3224212" y="1171183"/>
            <a:ext cx="2619375" cy="1743075"/>
          </a:xfrm>
          <a:prstGeom prst="rect">
            <a:avLst/>
          </a:prstGeom>
          <a:noFill/>
        </p:spPr>
      </p:pic>
      <p:sp>
        <p:nvSpPr>
          <p:cNvPr id="11" name="Content Placeholder 2"/>
          <p:cNvSpPr txBox="1">
            <a:spLocks/>
          </p:cNvSpPr>
          <p:nvPr/>
        </p:nvSpPr>
        <p:spPr bwMode="auto">
          <a:xfrm>
            <a:off x="609600" y="3419476"/>
            <a:ext cx="5678466" cy="2062103"/>
          </a:xfrm>
          <a:prstGeom prst="rect">
            <a:avLst/>
          </a:prstGeom>
          <a:noFill/>
        </p:spPr>
        <p:txBody>
          <a:bodyPr wrap="square" rtlCol="0">
            <a:spAutoFit/>
          </a:bodyPr>
          <a:lstStyle>
            <a:defPPr>
              <a:defRPr lang="en-US"/>
            </a:defPPr>
            <a:lvl1pPr marL="0" indent="0">
              <a:buNone/>
              <a:defRPr sz="2000">
                <a:latin typeface="Tahoma" panose="020B0604030504040204" pitchFamily="34" charset="0"/>
                <a:ea typeface="Tahoma" panose="020B0604030504040204" pitchFamily="34" charset="0"/>
                <a:cs typeface="Tahoma" panose="020B0604030504040204" pitchFamily="34" charset="0"/>
              </a:defRPr>
            </a:lvl1pPr>
          </a:lstStyle>
          <a:p>
            <a:r>
              <a:rPr lang="en-US" dirty="0"/>
              <a:t>Fit a model for response to the marketing campaign, what is the probability of donating.  The model comes back with these probabilities (sorted):</a:t>
            </a:r>
          </a:p>
          <a:p>
            <a:endParaRPr lang="en-US" dirty="0"/>
          </a:p>
          <a:p>
            <a:endParaRPr lang="en-US" dirty="0"/>
          </a:p>
        </p:txBody>
      </p:sp>
      <p:graphicFrame>
        <p:nvGraphicFramePr>
          <p:cNvPr id="4" name="Content Placeholder 3">
            <a:extLst>
              <a:ext uri="{FF2B5EF4-FFF2-40B4-BE49-F238E27FC236}">
                <a16:creationId xmlns:a16="http://schemas.microsoft.com/office/drawing/2014/main" id="{B5D5913C-E05E-31A6-DE6A-7169AC6EE98D}"/>
              </a:ext>
            </a:extLst>
          </p:cNvPr>
          <p:cNvGraphicFramePr>
            <a:graphicFrameLocks/>
          </p:cNvGraphicFramePr>
          <p:nvPr>
            <p:extLst>
              <p:ext uri="{D42A27DB-BD31-4B8C-83A1-F6EECF244321}">
                <p14:modId xmlns:p14="http://schemas.microsoft.com/office/powerpoint/2010/main" val="1679450468"/>
              </p:ext>
            </p:extLst>
          </p:nvPr>
        </p:nvGraphicFramePr>
        <p:xfrm>
          <a:off x="7313535" y="1782871"/>
          <a:ext cx="1117600" cy="4648208"/>
        </p:xfrm>
        <a:graphic>
          <a:graphicData uri="http://schemas.openxmlformats.org/drawingml/2006/table">
            <a:tbl>
              <a:tblPr/>
              <a:tblGrid>
                <a:gridCol w="1117600">
                  <a:extLst>
                    <a:ext uri="{9D8B030D-6E8A-4147-A177-3AD203B41FA5}">
                      <a16:colId xmlns:a16="http://schemas.microsoft.com/office/drawing/2014/main" val="20000"/>
                    </a:ext>
                  </a:extLst>
                </a:gridCol>
              </a:tblGrid>
              <a:tr h="289608">
                <a:tc>
                  <a:txBody>
                    <a:bodyPr/>
                    <a:lstStyle/>
                    <a:p>
                      <a:pPr algn="l" fontAlgn="b"/>
                      <a:r>
                        <a:rPr lang="en-US" sz="1600" b="1" i="0" u="none" strike="noStrike" dirty="0">
                          <a:solidFill>
                            <a:schemeClr val="tx1"/>
                          </a:solidFill>
                          <a:latin typeface="Calibri"/>
                        </a:rPr>
                        <a:t>      P(+)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89608">
                <a:tc>
                  <a:txBody>
                    <a:bodyPr/>
                    <a:lstStyle/>
                    <a:p>
                      <a:pPr algn="r" rtl="0" fontAlgn="b"/>
                      <a:r>
                        <a:rPr lang="en-US" sz="1600" b="0" i="0" u="none" strike="noStrike" dirty="0">
                          <a:solidFill>
                            <a:srgbClr val="000000"/>
                          </a:solidFill>
                          <a:effectLst/>
                          <a:latin typeface="Courier" pitchFamily="2" charset="0"/>
                        </a:rPr>
                        <a:t>0.185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9608">
                <a:tc>
                  <a:txBody>
                    <a:bodyPr/>
                    <a:lstStyle/>
                    <a:p>
                      <a:pPr algn="r" rtl="0" fontAlgn="b"/>
                      <a:r>
                        <a:rPr lang="en-US" sz="1600" b="0" i="0" u="none" strike="noStrike" dirty="0">
                          <a:solidFill>
                            <a:srgbClr val="000000"/>
                          </a:solidFill>
                          <a:effectLst/>
                          <a:latin typeface="Courier" pitchFamily="2" charset="0"/>
                        </a:rPr>
                        <a:t>0.159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9608">
                <a:tc>
                  <a:txBody>
                    <a:bodyPr/>
                    <a:lstStyle/>
                    <a:p>
                      <a:pPr algn="r" rtl="0" fontAlgn="b"/>
                      <a:r>
                        <a:rPr lang="en-US" sz="1600" b="0" i="0" u="none" strike="noStrike" dirty="0">
                          <a:solidFill>
                            <a:srgbClr val="000000"/>
                          </a:solidFill>
                          <a:effectLst/>
                          <a:latin typeface="Courier" pitchFamily="2" charset="0"/>
                        </a:rPr>
                        <a:t>0.131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9608">
                <a:tc>
                  <a:txBody>
                    <a:bodyPr/>
                    <a:lstStyle/>
                    <a:p>
                      <a:pPr algn="r" rtl="0" fontAlgn="b"/>
                      <a:r>
                        <a:rPr lang="en-US" sz="1600" b="0" i="0" u="none" strike="noStrike" dirty="0">
                          <a:solidFill>
                            <a:srgbClr val="000000"/>
                          </a:solidFill>
                          <a:effectLst/>
                          <a:latin typeface="Courier" pitchFamily="2" charset="0"/>
                        </a:rPr>
                        <a:t>0.115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9608">
                <a:tc>
                  <a:txBody>
                    <a:bodyPr/>
                    <a:lstStyle/>
                    <a:p>
                      <a:pPr algn="r" rtl="0" fontAlgn="b"/>
                      <a:r>
                        <a:rPr lang="en-US" sz="1600" b="0" i="0" u="none" strike="noStrike" dirty="0">
                          <a:solidFill>
                            <a:srgbClr val="000000"/>
                          </a:solidFill>
                          <a:effectLst/>
                          <a:latin typeface="Courier" pitchFamily="2" charset="0"/>
                        </a:rPr>
                        <a:t>0.108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9608">
                <a:tc>
                  <a:txBody>
                    <a:bodyPr/>
                    <a:lstStyle/>
                    <a:p>
                      <a:pPr algn="r" rtl="0" fontAlgn="b"/>
                      <a:r>
                        <a:rPr lang="en-US" sz="1600" b="0" i="0" u="none" strike="noStrike" dirty="0">
                          <a:solidFill>
                            <a:srgbClr val="000000"/>
                          </a:solidFill>
                          <a:effectLst/>
                          <a:latin typeface="Courier" pitchFamily="2" charset="0"/>
                        </a:rPr>
                        <a:t>0.068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89608">
                <a:tc>
                  <a:txBody>
                    <a:bodyPr/>
                    <a:lstStyle/>
                    <a:p>
                      <a:pPr algn="r" rtl="0" fontAlgn="b"/>
                      <a:r>
                        <a:rPr lang="en-US" sz="1600" b="0" i="0" u="none" strike="noStrike">
                          <a:solidFill>
                            <a:srgbClr val="000000"/>
                          </a:solidFill>
                          <a:effectLst/>
                          <a:latin typeface="Courier" pitchFamily="2" charset="0"/>
                        </a:rPr>
                        <a:t>0.066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9608">
                <a:tc>
                  <a:txBody>
                    <a:bodyPr/>
                    <a:lstStyle/>
                    <a:p>
                      <a:pPr algn="r" rtl="0" fontAlgn="b"/>
                      <a:r>
                        <a:rPr lang="en-US" sz="1600" b="0" i="0" u="none" strike="noStrike">
                          <a:solidFill>
                            <a:srgbClr val="000000"/>
                          </a:solidFill>
                          <a:effectLst/>
                          <a:latin typeface="Courier" pitchFamily="2" charset="0"/>
                        </a:rPr>
                        <a:t>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89608">
                <a:tc>
                  <a:txBody>
                    <a:bodyPr/>
                    <a:lstStyle/>
                    <a:p>
                      <a:pPr algn="r" rtl="0" fontAlgn="b"/>
                      <a:r>
                        <a:rPr lang="en-US" sz="1600" b="0" i="0" u="none" strike="noStrike">
                          <a:solidFill>
                            <a:srgbClr val="000000"/>
                          </a:solidFill>
                          <a:effectLst/>
                          <a:latin typeface="Courier" pitchFamily="2" charset="0"/>
                        </a:rPr>
                        <a:t>0.025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89608">
                <a:tc>
                  <a:txBody>
                    <a:bodyPr/>
                    <a:lstStyle/>
                    <a:p>
                      <a:pPr algn="r" rtl="0" fontAlgn="b"/>
                      <a:r>
                        <a:rPr lang="en-US" sz="1600" b="0" i="0" u="none" strike="noStrike">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89608">
                <a:tc>
                  <a:txBody>
                    <a:bodyPr/>
                    <a:lstStyle/>
                    <a:p>
                      <a:pPr algn="r" rtl="0" fontAlgn="b"/>
                      <a:r>
                        <a:rPr lang="en-US" sz="1600" b="0" i="0" u="none" strike="noStrike" dirty="0">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89608">
                <a:tc>
                  <a:txBody>
                    <a:bodyPr/>
                    <a:lstStyle/>
                    <a:p>
                      <a:pPr algn="r" rtl="0" fontAlgn="b"/>
                      <a:r>
                        <a:rPr lang="en-US" sz="1600" b="0" i="0" u="none" strike="noStrike" dirty="0">
                          <a:solidFill>
                            <a:srgbClr val="000000"/>
                          </a:solidFill>
                          <a:effectLst/>
                          <a:latin typeface="Courier" pitchFamily="2" charset="0"/>
                        </a:rPr>
                        <a:t>0.016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89608">
                <a:tc>
                  <a:txBody>
                    <a:bodyPr/>
                    <a:lstStyle/>
                    <a:p>
                      <a:pPr algn="r" rtl="0" fontAlgn="b"/>
                      <a:r>
                        <a:rPr lang="en-US" sz="1600" b="0" i="0" u="none" strike="noStrike" dirty="0">
                          <a:solidFill>
                            <a:srgbClr val="000000"/>
                          </a:solidFill>
                          <a:effectLst/>
                          <a:latin typeface="Courier" pitchFamily="2" charset="0"/>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89608">
                <a:tc>
                  <a:txBody>
                    <a:bodyPr/>
                    <a:lstStyle/>
                    <a:p>
                      <a:pPr algn="r" rtl="0" fontAlgn="b"/>
                      <a:r>
                        <a:rPr lang="en-US" sz="1600" b="0" i="0" u="none" strike="noStrike">
                          <a:solidFill>
                            <a:srgbClr val="000000"/>
                          </a:solidFill>
                          <a:effectLst/>
                          <a:latin typeface="Courier" pitchFamily="2"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04088">
                <a:tc>
                  <a:txBody>
                    <a:bodyPr/>
                    <a:lstStyle/>
                    <a:p>
                      <a:pPr algn="r" rtl="0" fontAlgn="b"/>
                      <a:r>
                        <a:rPr lang="en-US" sz="1600" b="0" i="0" u="none" strike="noStrike" dirty="0">
                          <a:solidFill>
                            <a:srgbClr val="000000"/>
                          </a:solidFill>
                          <a:effectLst/>
                          <a:latin typeface="Courier" pitchFamily="2" charset="0"/>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338D3CF2-DFD4-F17A-F315-24B26B227FA4}"/>
              </a:ext>
            </a:extLst>
          </p:cNvPr>
          <p:cNvSpPr txBox="1"/>
          <p:nvPr/>
        </p:nvSpPr>
        <p:spPr>
          <a:xfrm>
            <a:off x="849682" y="5300832"/>
            <a:ext cx="5198302" cy="707886"/>
          </a:xfrm>
          <a:prstGeom prst="rect">
            <a:avLst/>
          </a:prstGeom>
          <a:solidFill>
            <a:schemeClr val="accent1"/>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What questions would you ask in order to figure out how to set the threshold?</a:t>
            </a:r>
          </a:p>
        </p:txBody>
      </p:sp>
    </p:spTree>
    <p:extLst>
      <p:ext uri="{BB962C8B-B14F-4D97-AF65-F5344CB8AC3E}">
        <p14:creationId xmlns:p14="http://schemas.microsoft.com/office/powerpoint/2010/main" val="1428310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57616-37EF-509F-2408-5CD23FF1A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948D2-AE06-5BB3-2CE0-305ACE12B152}"/>
              </a:ext>
            </a:extLst>
          </p:cNvPr>
          <p:cNvSpPr>
            <a:spLocks noGrp="1"/>
          </p:cNvSpPr>
          <p:nvPr>
            <p:ph type="title"/>
          </p:nvPr>
        </p:nvSpPr>
        <p:spPr>
          <a:xfrm>
            <a:off x="304800" y="152400"/>
            <a:ext cx="8458200" cy="914400"/>
          </a:xfrm>
        </p:spPr>
        <p:txBody>
          <a:bodyPr>
            <a:normAutofit/>
          </a:bodyPr>
          <a:lstStyle/>
          <a:p>
            <a:r>
              <a:rPr lang="en-US" dirty="0"/>
              <a:t>Example: Non-profit Mailing</a:t>
            </a:r>
          </a:p>
        </p:txBody>
      </p:sp>
      <p:pic>
        <p:nvPicPr>
          <p:cNvPr id="111620" name="Picture 4" descr="http://t1.gstatic.com/images?q=tbn:ANd9GcRSdTxwqa895AYiYirV8UafDJ_x39VNpEM93PjG_Aluw6KXJnji8g">
            <a:extLst>
              <a:ext uri="{FF2B5EF4-FFF2-40B4-BE49-F238E27FC236}">
                <a16:creationId xmlns:a16="http://schemas.microsoft.com/office/drawing/2014/main" id="{0108A8C1-73D5-5AE6-E5B9-549FDDE3B7F1}"/>
              </a:ext>
            </a:extLst>
          </p:cNvPr>
          <p:cNvPicPr>
            <a:picLocks noChangeAspect="1" noChangeArrowheads="1"/>
          </p:cNvPicPr>
          <p:nvPr/>
        </p:nvPicPr>
        <p:blipFill>
          <a:blip r:embed="rId2" cstate="print"/>
          <a:srcRect/>
          <a:stretch>
            <a:fillRect/>
          </a:stretch>
        </p:blipFill>
        <p:spPr bwMode="auto">
          <a:xfrm>
            <a:off x="1371600" y="1600200"/>
            <a:ext cx="1998406" cy="1371600"/>
          </a:xfrm>
          <a:prstGeom prst="rect">
            <a:avLst/>
          </a:prstGeom>
          <a:noFill/>
        </p:spPr>
      </p:pic>
      <p:pic>
        <p:nvPicPr>
          <p:cNvPr id="10" name="Picture 12" descr="http://t2.gstatic.com/images?q=tbn:ANd9GcRhljqhWMIG0UD0He_3VNWoL-8gIPwd7B3-TUniOnI_T5RD2IIpsg">
            <a:extLst>
              <a:ext uri="{FF2B5EF4-FFF2-40B4-BE49-F238E27FC236}">
                <a16:creationId xmlns:a16="http://schemas.microsoft.com/office/drawing/2014/main" id="{475AAF60-9243-5068-D54C-5511D05AE31D}"/>
              </a:ext>
            </a:extLst>
          </p:cNvPr>
          <p:cNvPicPr>
            <a:picLocks noChangeAspect="1" noChangeArrowheads="1"/>
          </p:cNvPicPr>
          <p:nvPr/>
        </p:nvPicPr>
        <p:blipFill>
          <a:blip r:embed="rId3" cstate="print"/>
          <a:srcRect/>
          <a:stretch>
            <a:fillRect/>
          </a:stretch>
        </p:blipFill>
        <p:spPr bwMode="auto">
          <a:xfrm>
            <a:off x="4724400" y="1143000"/>
            <a:ext cx="2619375" cy="1743075"/>
          </a:xfrm>
          <a:prstGeom prst="rect">
            <a:avLst/>
          </a:prstGeom>
          <a:noFill/>
        </p:spPr>
      </p:pic>
      <p:sp>
        <p:nvSpPr>
          <p:cNvPr id="11" name="Content Placeholder 2">
            <a:extLst>
              <a:ext uri="{FF2B5EF4-FFF2-40B4-BE49-F238E27FC236}">
                <a16:creationId xmlns:a16="http://schemas.microsoft.com/office/drawing/2014/main" id="{48EB0752-F235-3DBE-E42A-AD04CD3A1A33}"/>
              </a:ext>
            </a:extLst>
          </p:cNvPr>
          <p:cNvSpPr txBox="1">
            <a:spLocks/>
          </p:cNvSpPr>
          <p:nvPr/>
        </p:nvSpPr>
        <p:spPr bwMode="auto">
          <a:xfrm>
            <a:off x="609600" y="3419475"/>
            <a:ext cx="79248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11163" indent="-342900" eaLnBrk="1" hangingPunct="1">
              <a:spcBef>
                <a:spcPts val="700"/>
              </a:spcBef>
              <a:buClr>
                <a:schemeClr val="tx2"/>
              </a:buClr>
              <a:buSzPct val="95000"/>
              <a:buFont typeface="Wingdings" pitchFamily="2" charset="2"/>
              <a:buChar char=""/>
              <a:defRPr/>
            </a:pPr>
            <a:r>
              <a:rPr lang="en-US" sz="3000" dirty="0">
                <a:latin typeface="Tahoma" panose="020B0604030504040204" pitchFamily="34" charset="0"/>
                <a:ea typeface="Tahoma" panose="020B0604030504040204" pitchFamily="34" charset="0"/>
                <a:cs typeface="Tahoma" panose="020B0604030504040204" pitchFamily="34" charset="0"/>
              </a:rPr>
              <a:t>Assumptions</a:t>
            </a:r>
          </a:p>
          <a:p>
            <a:pPr marL="868363" lvl="1" indent="-342900">
              <a:spcBef>
                <a:spcPts val="700"/>
              </a:spcBef>
              <a:buClr>
                <a:schemeClr val="tx2"/>
              </a:buClr>
              <a:buSzPct val="95000"/>
              <a:buFont typeface="Wingdings" pitchFamily="2" charset="2"/>
              <a:buChar char=""/>
              <a:defRPr/>
            </a:pPr>
            <a:r>
              <a:rPr lang="en-US" sz="3000" dirty="0">
                <a:latin typeface="Tahoma" panose="020B0604030504040204" pitchFamily="34" charset="0"/>
                <a:ea typeface="Tahoma" panose="020B0604030504040204" pitchFamily="34" charset="0"/>
                <a:cs typeface="Tahoma" panose="020B0604030504040204" pitchFamily="34" charset="0"/>
              </a:rPr>
              <a:t>Cost: $1 for each letter</a:t>
            </a:r>
          </a:p>
          <a:p>
            <a:pPr marL="868363" lvl="1" indent="-342900">
              <a:spcBef>
                <a:spcPts val="700"/>
              </a:spcBef>
              <a:buClr>
                <a:schemeClr val="tx2"/>
              </a:buClr>
              <a:buSzPct val="95000"/>
              <a:buFont typeface="Wingdings" pitchFamily="2" charset="2"/>
              <a:buChar char=""/>
              <a:defRPr/>
            </a:pPr>
            <a:r>
              <a:rPr lang="en-US" sz="3000" b="1" dirty="0">
                <a:latin typeface="Tahoma" panose="020B0604030504040204" pitchFamily="34" charset="0"/>
                <a:ea typeface="Tahoma" panose="020B0604030504040204" pitchFamily="34" charset="0"/>
                <a:cs typeface="Tahoma" panose="020B0604030504040204" pitchFamily="34" charset="0"/>
              </a:rPr>
              <a:t>Fixed amount of response</a:t>
            </a:r>
          </a:p>
          <a:p>
            <a:pPr marL="1325563" lvl="2" indent="-342900">
              <a:spcBef>
                <a:spcPts val="700"/>
              </a:spcBef>
              <a:buClr>
                <a:schemeClr val="tx2"/>
              </a:buClr>
              <a:buSzPct val="95000"/>
              <a:buFont typeface="Wingdings" pitchFamily="2" charset="2"/>
              <a:buChar char=""/>
              <a:defRPr/>
            </a:pPr>
            <a:r>
              <a:rPr lang="en-US" sz="3000" dirty="0">
                <a:latin typeface="Tahoma" panose="020B0604030504040204" pitchFamily="34" charset="0"/>
                <a:ea typeface="Tahoma" panose="020B0604030504040204" pitchFamily="34" charset="0"/>
                <a:cs typeface="Tahoma" panose="020B0604030504040204" pitchFamily="34" charset="0"/>
              </a:rPr>
              <a:t>If response: $10 donation</a:t>
            </a:r>
          </a:p>
          <a:p>
            <a:pPr marL="1325563" lvl="2" indent="-342900">
              <a:spcBef>
                <a:spcPts val="700"/>
              </a:spcBef>
              <a:buClr>
                <a:schemeClr val="tx2"/>
              </a:buClr>
              <a:buSzPct val="95000"/>
              <a:buFont typeface="Wingdings" pitchFamily="2" charset="2"/>
              <a:buChar char=""/>
              <a:defRPr/>
            </a:pPr>
            <a:r>
              <a:rPr lang="en-US" sz="3000" dirty="0">
                <a:latin typeface="Tahoma" panose="020B0604030504040204" pitchFamily="34" charset="0"/>
                <a:ea typeface="Tahoma" panose="020B0604030504040204" pitchFamily="34" charset="0"/>
                <a:cs typeface="Tahoma" panose="020B0604030504040204" pitchFamily="34" charset="0"/>
              </a:rPr>
              <a:t>No response: $0 donation</a:t>
            </a:r>
            <a:endParaRPr lang="en-US" sz="3000" baseline="0" dirty="0">
              <a:latin typeface="Tahoma" panose="020B0604030504040204" pitchFamily="34" charset="0"/>
              <a:ea typeface="Tahoma" panose="020B0604030504040204" pitchFamily="34" charset="0"/>
              <a:cs typeface="Tahoma" panose="020B0604030504040204" pitchFamily="34" charset="0"/>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30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endParaRPr kumimoji="0" lang="en-US" sz="30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9097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Non-profit mailing</a:t>
            </a:r>
          </a:p>
        </p:txBody>
      </p:sp>
      <p:sp>
        <p:nvSpPr>
          <p:cNvPr id="3" name="Content Placeholder 2"/>
          <p:cNvSpPr>
            <a:spLocks noGrp="1"/>
          </p:cNvSpPr>
          <p:nvPr>
            <p:ph idx="1"/>
          </p:nvPr>
        </p:nvSpPr>
        <p:spPr>
          <a:xfrm>
            <a:off x="558800" y="3934869"/>
            <a:ext cx="7620000" cy="2514600"/>
          </a:xfrm>
        </p:spPr>
        <p:txBody>
          <a:bodyPr>
            <a:normAutofit/>
          </a:bodyPr>
          <a:lstStyle/>
          <a:p>
            <a:r>
              <a:rPr lang="en-US" dirty="0"/>
              <a:t>Prediction to Action?</a:t>
            </a:r>
          </a:p>
          <a:p>
            <a:pPr marL="342900" indent="-342900">
              <a:buFontTx/>
              <a:buChar char="-"/>
            </a:pPr>
            <a:r>
              <a:rPr lang="en-US" b="0" dirty="0"/>
              <a:t>Sort</a:t>
            </a:r>
          </a:p>
          <a:p>
            <a:pPr marL="342900" indent="-342900">
              <a:buFontTx/>
              <a:buChar char="-"/>
            </a:pPr>
            <a:r>
              <a:rPr lang="en-US" b="0" dirty="0"/>
              <a:t>Pick all examples with p(response)&gt;0.1</a:t>
            </a:r>
          </a:p>
          <a:p>
            <a:pPr marL="342900" indent="-342900">
              <a:buFontTx/>
              <a:buChar char="-"/>
            </a:pPr>
            <a:endParaRPr lang="en-US" b="0" dirty="0"/>
          </a:p>
          <a:p>
            <a:r>
              <a:rPr lang="en-US" dirty="0"/>
              <a:t>Cutoff = 0.1!</a:t>
            </a:r>
          </a:p>
          <a:p>
            <a:endParaRPr lang="en-US" dirty="0"/>
          </a:p>
          <a:p>
            <a:endParaRPr lang="en-US" dirty="0"/>
          </a:p>
        </p:txBody>
      </p:sp>
      <p:sp>
        <p:nvSpPr>
          <p:cNvPr id="4" name="Slide Number Placeholder 3"/>
          <p:cNvSpPr>
            <a:spLocks noGrp="1"/>
          </p:cNvSpPr>
          <p:nvPr>
            <p:ph type="sldNum" sz="quarter" idx="10"/>
          </p:nvPr>
        </p:nvSpPr>
        <p:spPr>
          <a:xfrm rot="16200000">
            <a:off x="8227377" y="5885497"/>
            <a:ext cx="1315721" cy="365125"/>
          </a:xfrm>
          <a:prstGeom prst="rect">
            <a:avLst/>
          </a:prstGeom>
        </p:spPr>
        <p:txBody>
          <a:bodyPr/>
          <a:lstStyle/>
          <a:p>
            <a:pPr>
              <a:defRPr/>
            </a:pPr>
            <a:fld id="{22F27C8E-632E-435E-8D7A-E81F227BC0D3}" type="slidenum">
              <a:rPr lang="en-US" smtClean="0"/>
              <a:pPr>
                <a:defRPr/>
              </a:pPr>
              <a:t>29</a:t>
            </a:fld>
            <a:endParaRPr lang="en-US"/>
          </a:p>
        </p:txBody>
      </p:sp>
      <p:sp>
        <p:nvSpPr>
          <p:cNvPr id="5" name="Content Placeholder 2"/>
          <p:cNvSpPr txBox="1">
            <a:spLocks/>
          </p:cNvSpPr>
          <p:nvPr/>
        </p:nvSpPr>
        <p:spPr bwMode="auto">
          <a:xfrm>
            <a:off x="558800" y="892234"/>
            <a:ext cx="5257800" cy="1981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8263" marR="0" lvl="0" algn="l" defTabSz="914400" rtl="0" eaLnBrk="1" fontAlgn="base" latinLnBrk="0" hangingPunct="1">
              <a:lnSpc>
                <a:spcPct val="100000"/>
              </a:lnSpc>
              <a:spcBef>
                <a:spcPts val="700"/>
              </a:spcBef>
              <a:spcAft>
                <a:spcPct val="0"/>
              </a:spcAft>
              <a:buClr>
                <a:schemeClr val="tx2"/>
              </a:buClr>
              <a:buSzPct val="95000"/>
              <a:tabLst/>
              <a:defRPr/>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r>
              <a:rPr lang="en-US" sz="2400" b="1" dirty="0">
                <a:latin typeface="Tahoma" panose="020B0604030504040204" pitchFamily="34" charset="0"/>
                <a:ea typeface="Tahoma" panose="020B0604030504040204" pitchFamily="34" charset="0"/>
                <a:cs typeface="Tahoma" panose="020B0604030504040204" pitchFamily="34" charset="0"/>
              </a:rPr>
              <a:t>100K addresses</a:t>
            </a: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r>
              <a:rPr lang="en-US" sz="2400" dirty="0">
                <a:latin typeface="Tahoma" panose="020B0604030504040204" pitchFamily="34" charset="0"/>
                <a:ea typeface="Tahoma" panose="020B0604030504040204" pitchFamily="34" charset="0"/>
                <a:cs typeface="Tahoma" panose="020B0604030504040204" pitchFamily="34" charset="0"/>
              </a:rPr>
              <a:t>Cost: $1 for each letter</a:t>
            </a: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Wingdings" pitchFamily="2" charset="2"/>
              <a:buChar char=""/>
              <a:tabLst/>
              <a:defRPr/>
            </a:pPr>
            <a:r>
              <a:rPr lang="en-US" sz="2400" dirty="0">
                <a:latin typeface="Tahoma" panose="020B0604030504040204" pitchFamily="34" charset="0"/>
                <a:ea typeface="Tahoma" panose="020B0604030504040204" pitchFamily="34" charset="0"/>
                <a:cs typeface="Tahoma" panose="020B0604030504040204" pitchFamily="34" charset="0"/>
              </a:rPr>
              <a:t>Benefit:</a:t>
            </a:r>
          </a:p>
          <a:p>
            <a:pPr marL="868363" lvl="1" indent="-342900" eaLnBrk="1" hangingPunct="1">
              <a:spcBef>
                <a:spcPts val="700"/>
              </a:spcBef>
              <a:buClr>
                <a:schemeClr val="tx2"/>
              </a:buClr>
              <a:buSzPct val="95000"/>
              <a:buFont typeface="Wingdings"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If response: $10</a:t>
            </a:r>
          </a:p>
          <a:p>
            <a:pPr marL="868363" lvl="1" indent="-342900" eaLnBrk="1" hangingPunct="1">
              <a:spcBef>
                <a:spcPts val="700"/>
              </a:spcBef>
              <a:buClr>
                <a:schemeClr val="tx2"/>
              </a:buClr>
              <a:buSzPct val="95000"/>
              <a:buFont typeface="Wingdings"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No response: $0 </a:t>
            </a:r>
            <a:endParaRPr kumimoji="0" lang="en-US" sz="24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Content Placeholder 3"/>
          <p:cNvGraphicFramePr>
            <a:graphicFrameLocks/>
          </p:cNvGraphicFramePr>
          <p:nvPr/>
        </p:nvGraphicFramePr>
        <p:xfrm>
          <a:off x="7239000" y="1219200"/>
          <a:ext cx="1117600" cy="4648208"/>
        </p:xfrm>
        <a:graphic>
          <a:graphicData uri="http://schemas.openxmlformats.org/drawingml/2006/table">
            <a:tbl>
              <a:tblPr/>
              <a:tblGrid>
                <a:gridCol w="1117600">
                  <a:extLst>
                    <a:ext uri="{9D8B030D-6E8A-4147-A177-3AD203B41FA5}">
                      <a16:colId xmlns:a16="http://schemas.microsoft.com/office/drawing/2014/main" val="20000"/>
                    </a:ext>
                  </a:extLst>
                </a:gridCol>
              </a:tblGrid>
              <a:tr h="289608">
                <a:tc>
                  <a:txBody>
                    <a:bodyPr/>
                    <a:lstStyle/>
                    <a:p>
                      <a:pPr algn="l" fontAlgn="b"/>
                      <a:r>
                        <a:rPr lang="en-US" sz="1600" b="1" i="0" u="none" strike="noStrike" dirty="0">
                          <a:solidFill>
                            <a:schemeClr val="tx1"/>
                          </a:solidFill>
                          <a:latin typeface="Calibri"/>
                        </a:rPr>
                        <a:t>      P(+)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89608">
                <a:tc>
                  <a:txBody>
                    <a:bodyPr/>
                    <a:lstStyle/>
                    <a:p>
                      <a:pPr algn="r" rtl="0" fontAlgn="b"/>
                      <a:r>
                        <a:rPr lang="en-US" sz="1600" b="0" i="0" u="none" strike="noStrike" dirty="0">
                          <a:solidFill>
                            <a:srgbClr val="000000"/>
                          </a:solidFill>
                          <a:effectLst/>
                          <a:latin typeface="Courier" pitchFamily="2" charset="0"/>
                        </a:rPr>
                        <a:t>0.185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9608">
                <a:tc>
                  <a:txBody>
                    <a:bodyPr/>
                    <a:lstStyle/>
                    <a:p>
                      <a:pPr algn="r" rtl="0" fontAlgn="b"/>
                      <a:r>
                        <a:rPr lang="en-US" sz="1600" b="0" i="0" u="none" strike="noStrike" dirty="0">
                          <a:solidFill>
                            <a:srgbClr val="000000"/>
                          </a:solidFill>
                          <a:effectLst/>
                          <a:latin typeface="Courier" pitchFamily="2" charset="0"/>
                        </a:rPr>
                        <a:t>0.159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9608">
                <a:tc>
                  <a:txBody>
                    <a:bodyPr/>
                    <a:lstStyle/>
                    <a:p>
                      <a:pPr algn="r" rtl="0" fontAlgn="b"/>
                      <a:r>
                        <a:rPr lang="en-US" sz="1600" b="0" i="0" u="none" strike="noStrike" dirty="0">
                          <a:solidFill>
                            <a:srgbClr val="000000"/>
                          </a:solidFill>
                          <a:effectLst/>
                          <a:latin typeface="Courier" pitchFamily="2" charset="0"/>
                        </a:rPr>
                        <a:t>0.131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9608">
                <a:tc>
                  <a:txBody>
                    <a:bodyPr/>
                    <a:lstStyle/>
                    <a:p>
                      <a:pPr algn="r" rtl="0" fontAlgn="b"/>
                      <a:r>
                        <a:rPr lang="en-US" sz="1600" b="0" i="0" u="none" strike="noStrike" dirty="0">
                          <a:solidFill>
                            <a:srgbClr val="000000"/>
                          </a:solidFill>
                          <a:effectLst/>
                          <a:latin typeface="Courier" pitchFamily="2" charset="0"/>
                        </a:rPr>
                        <a:t>0.115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9608">
                <a:tc>
                  <a:txBody>
                    <a:bodyPr/>
                    <a:lstStyle/>
                    <a:p>
                      <a:pPr algn="r" rtl="0" fontAlgn="b"/>
                      <a:r>
                        <a:rPr lang="en-US" sz="1600" b="0" i="0" u="none" strike="noStrike" dirty="0">
                          <a:solidFill>
                            <a:srgbClr val="000000"/>
                          </a:solidFill>
                          <a:effectLst/>
                          <a:latin typeface="Courier" pitchFamily="2" charset="0"/>
                        </a:rPr>
                        <a:t>0.108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9608">
                <a:tc>
                  <a:txBody>
                    <a:bodyPr/>
                    <a:lstStyle/>
                    <a:p>
                      <a:pPr algn="r" rtl="0" fontAlgn="b"/>
                      <a:r>
                        <a:rPr lang="en-US" sz="1600" b="0" i="0" u="none" strike="noStrike" dirty="0">
                          <a:solidFill>
                            <a:srgbClr val="000000"/>
                          </a:solidFill>
                          <a:effectLst/>
                          <a:latin typeface="Courier" pitchFamily="2" charset="0"/>
                        </a:rPr>
                        <a:t>0.068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89608">
                <a:tc>
                  <a:txBody>
                    <a:bodyPr/>
                    <a:lstStyle/>
                    <a:p>
                      <a:pPr algn="r" rtl="0" fontAlgn="b"/>
                      <a:r>
                        <a:rPr lang="en-US" sz="1600" b="0" i="0" u="none" strike="noStrike">
                          <a:solidFill>
                            <a:srgbClr val="000000"/>
                          </a:solidFill>
                          <a:effectLst/>
                          <a:latin typeface="Courier" pitchFamily="2" charset="0"/>
                        </a:rPr>
                        <a:t>0.066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9608">
                <a:tc>
                  <a:txBody>
                    <a:bodyPr/>
                    <a:lstStyle/>
                    <a:p>
                      <a:pPr algn="r" rtl="0" fontAlgn="b"/>
                      <a:r>
                        <a:rPr lang="en-US" sz="1600" b="0" i="0" u="none" strike="noStrike">
                          <a:solidFill>
                            <a:srgbClr val="000000"/>
                          </a:solidFill>
                          <a:effectLst/>
                          <a:latin typeface="Courier" pitchFamily="2" charset="0"/>
                        </a:rPr>
                        <a:t>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89608">
                <a:tc>
                  <a:txBody>
                    <a:bodyPr/>
                    <a:lstStyle/>
                    <a:p>
                      <a:pPr algn="r" rtl="0" fontAlgn="b"/>
                      <a:r>
                        <a:rPr lang="en-US" sz="1600" b="0" i="0" u="none" strike="noStrike">
                          <a:solidFill>
                            <a:srgbClr val="000000"/>
                          </a:solidFill>
                          <a:effectLst/>
                          <a:latin typeface="Courier" pitchFamily="2" charset="0"/>
                        </a:rPr>
                        <a:t>0.025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89608">
                <a:tc>
                  <a:txBody>
                    <a:bodyPr/>
                    <a:lstStyle/>
                    <a:p>
                      <a:pPr algn="r" rtl="0" fontAlgn="b"/>
                      <a:r>
                        <a:rPr lang="en-US" sz="1600" b="0" i="0" u="none" strike="noStrike">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89608">
                <a:tc>
                  <a:txBody>
                    <a:bodyPr/>
                    <a:lstStyle/>
                    <a:p>
                      <a:pPr algn="r" rtl="0" fontAlgn="b"/>
                      <a:r>
                        <a:rPr lang="en-US" sz="1600" b="0" i="0" u="none" strike="noStrike" dirty="0">
                          <a:solidFill>
                            <a:srgbClr val="000000"/>
                          </a:solidFill>
                          <a:effectLst/>
                          <a:latin typeface="Courier" pitchFamily="2" charset="0"/>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89608">
                <a:tc>
                  <a:txBody>
                    <a:bodyPr/>
                    <a:lstStyle/>
                    <a:p>
                      <a:pPr algn="r" rtl="0" fontAlgn="b"/>
                      <a:r>
                        <a:rPr lang="en-US" sz="1600" b="0" i="0" u="none" strike="noStrike" dirty="0">
                          <a:solidFill>
                            <a:srgbClr val="000000"/>
                          </a:solidFill>
                          <a:effectLst/>
                          <a:latin typeface="Courier" pitchFamily="2" charset="0"/>
                        </a:rPr>
                        <a:t>0.016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89608">
                <a:tc>
                  <a:txBody>
                    <a:bodyPr/>
                    <a:lstStyle/>
                    <a:p>
                      <a:pPr algn="r" rtl="0" fontAlgn="b"/>
                      <a:r>
                        <a:rPr lang="en-US" sz="1600" b="0" i="0" u="none" strike="noStrike" dirty="0">
                          <a:solidFill>
                            <a:srgbClr val="000000"/>
                          </a:solidFill>
                          <a:effectLst/>
                          <a:latin typeface="Courier" pitchFamily="2" charset="0"/>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89608">
                <a:tc>
                  <a:txBody>
                    <a:bodyPr/>
                    <a:lstStyle/>
                    <a:p>
                      <a:pPr algn="r" rtl="0" fontAlgn="b"/>
                      <a:r>
                        <a:rPr lang="en-US" sz="1600" b="0" i="0" u="none" strike="noStrike">
                          <a:solidFill>
                            <a:srgbClr val="000000"/>
                          </a:solidFill>
                          <a:effectLst/>
                          <a:latin typeface="Courier" pitchFamily="2"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04088">
                <a:tc>
                  <a:txBody>
                    <a:bodyPr/>
                    <a:lstStyle/>
                    <a:p>
                      <a:pPr algn="r" rtl="0" fontAlgn="b"/>
                      <a:r>
                        <a:rPr lang="en-US" sz="1600" b="0" i="0" u="none" strike="noStrike" dirty="0">
                          <a:solidFill>
                            <a:srgbClr val="000000"/>
                          </a:solidFill>
                          <a:effectLst/>
                          <a:latin typeface="Courier" pitchFamily="2" charset="0"/>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cxnSp>
        <p:nvCxnSpPr>
          <p:cNvPr id="10" name="Straight Connector 9">
            <a:extLst>
              <a:ext uri="{FF2B5EF4-FFF2-40B4-BE49-F238E27FC236}">
                <a16:creationId xmlns:a16="http://schemas.microsoft.com/office/drawing/2014/main" id="{82CF9E01-471A-A44C-A41C-73F7332B3DD4}"/>
              </a:ext>
            </a:extLst>
          </p:cNvPr>
          <p:cNvCxnSpPr/>
          <p:nvPr/>
        </p:nvCxnSpPr>
        <p:spPr>
          <a:xfrm>
            <a:off x="6622026" y="2981917"/>
            <a:ext cx="1905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A2C4B7-7CCC-3949-A7D8-9590C6A8E164}"/>
              </a:ext>
            </a:extLst>
          </p:cNvPr>
          <p:cNvCxnSpPr>
            <a:cxnSpLocks/>
          </p:cNvCxnSpPr>
          <p:nvPr/>
        </p:nvCxnSpPr>
        <p:spPr>
          <a:xfrm flipV="1">
            <a:off x="6622026" y="1447800"/>
            <a:ext cx="0" cy="644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E931CB-7737-621E-146D-A2FEBEA257A3}"/>
              </a:ext>
            </a:extLst>
          </p:cNvPr>
          <p:cNvSpPr txBox="1"/>
          <p:nvPr/>
        </p:nvSpPr>
        <p:spPr>
          <a:xfrm>
            <a:off x="3187700" y="5942564"/>
            <a:ext cx="2790379"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We will formalize this…</a:t>
            </a:r>
          </a:p>
        </p:txBody>
      </p:sp>
    </p:spTree>
    <p:extLst>
      <p:ext uri="{BB962C8B-B14F-4D97-AF65-F5344CB8AC3E}">
        <p14:creationId xmlns:p14="http://schemas.microsoft.com/office/powerpoint/2010/main" val="136415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61D85E-EA70-07BF-38B4-2E98855EC8A4}"/>
              </a:ext>
            </a:extLst>
          </p:cNvPr>
          <p:cNvSpPr>
            <a:spLocks noGrp="1"/>
          </p:cNvSpPr>
          <p:nvPr>
            <p:ph type="sldNum" sz="quarter" idx="12"/>
          </p:nvPr>
        </p:nvSpPr>
        <p:spPr/>
        <p:txBody>
          <a:bodyPr/>
          <a:lstStyle/>
          <a:p>
            <a:fld id="{ABBEE3BA-F264-1746-880E-39AD601DF2B1}" type="slidenum">
              <a:rPr lang="en-US" smtClean="0"/>
              <a:t>3</a:t>
            </a:fld>
            <a:endParaRPr lang="en-US"/>
          </a:p>
        </p:txBody>
      </p:sp>
      <p:pic>
        <p:nvPicPr>
          <p:cNvPr id="3" name="Picture 2">
            <a:extLst>
              <a:ext uri="{FF2B5EF4-FFF2-40B4-BE49-F238E27FC236}">
                <a16:creationId xmlns:a16="http://schemas.microsoft.com/office/drawing/2014/main" id="{5F508A24-C3B0-FE9E-022B-FDC7519BF95F}"/>
              </a:ext>
            </a:extLst>
          </p:cNvPr>
          <p:cNvPicPr>
            <a:picLocks noChangeAspect="1"/>
          </p:cNvPicPr>
          <p:nvPr/>
        </p:nvPicPr>
        <p:blipFill>
          <a:blip r:embed="rId2"/>
          <a:stretch>
            <a:fillRect/>
          </a:stretch>
        </p:blipFill>
        <p:spPr>
          <a:xfrm>
            <a:off x="1510145" y="627993"/>
            <a:ext cx="6123709" cy="5365020"/>
          </a:xfrm>
          <a:prstGeom prst="rect">
            <a:avLst/>
          </a:prstGeom>
        </p:spPr>
      </p:pic>
      <p:sp>
        <p:nvSpPr>
          <p:cNvPr id="4" name="Rectangle 3">
            <a:extLst>
              <a:ext uri="{FF2B5EF4-FFF2-40B4-BE49-F238E27FC236}">
                <a16:creationId xmlns:a16="http://schemas.microsoft.com/office/drawing/2014/main" id="{4ED50496-3085-B913-E2DD-AA46831B48A2}"/>
              </a:ext>
            </a:extLst>
          </p:cNvPr>
          <p:cNvSpPr/>
          <p:nvPr/>
        </p:nvSpPr>
        <p:spPr>
          <a:xfrm>
            <a:off x="3850294" y="4418310"/>
            <a:ext cx="1295400" cy="626590"/>
          </a:xfrm>
          <a:prstGeom prst="rect">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1187406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31CE-4B91-B945-16C0-A118F0B3EF8D}"/>
              </a:ext>
            </a:extLst>
          </p:cNvPr>
          <p:cNvSpPr>
            <a:spLocks noGrp="1"/>
          </p:cNvSpPr>
          <p:nvPr>
            <p:ph type="title"/>
          </p:nvPr>
        </p:nvSpPr>
        <p:spPr/>
        <p:txBody>
          <a:bodyPr/>
          <a:lstStyle/>
          <a:p>
            <a:r>
              <a:rPr lang="en-US" dirty="0"/>
              <a:t>False Positives and False Negatives</a:t>
            </a:r>
          </a:p>
        </p:txBody>
      </p:sp>
      <p:sp>
        <p:nvSpPr>
          <p:cNvPr id="4" name="Slide Number Placeholder 3">
            <a:extLst>
              <a:ext uri="{FF2B5EF4-FFF2-40B4-BE49-F238E27FC236}">
                <a16:creationId xmlns:a16="http://schemas.microsoft.com/office/drawing/2014/main" id="{AD762504-BB53-BC3F-4519-FEF1B061A69F}"/>
              </a:ext>
            </a:extLst>
          </p:cNvPr>
          <p:cNvSpPr>
            <a:spLocks noGrp="1"/>
          </p:cNvSpPr>
          <p:nvPr>
            <p:ph type="sldNum" sz="quarter" idx="10"/>
          </p:nvPr>
        </p:nvSpPr>
        <p:spPr/>
        <p:txBody>
          <a:bodyPr/>
          <a:lstStyle/>
          <a:p>
            <a:fld id="{ABBEE3BA-F264-1746-880E-39AD601DF2B1}" type="slidenum">
              <a:rPr lang="en-US" smtClean="0"/>
              <a:t>30</a:t>
            </a:fld>
            <a:endParaRPr lang="en-US"/>
          </a:p>
        </p:txBody>
      </p:sp>
      <p:sp>
        <p:nvSpPr>
          <p:cNvPr id="5" name="Content Placeholder 2">
            <a:extLst>
              <a:ext uri="{FF2B5EF4-FFF2-40B4-BE49-F238E27FC236}">
                <a16:creationId xmlns:a16="http://schemas.microsoft.com/office/drawing/2014/main" id="{008A8593-E019-8D1C-5787-25DFC648C767}"/>
              </a:ext>
            </a:extLst>
          </p:cNvPr>
          <p:cNvSpPr>
            <a:spLocks noGrp="1"/>
          </p:cNvSpPr>
          <p:nvPr>
            <p:ph idx="1"/>
          </p:nvPr>
        </p:nvSpPr>
        <p:spPr>
          <a:xfrm>
            <a:off x="457200" y="1021899"/>
            <a:ext cx="8035447" cy="1934243"/>
          </a:xfrm>
        </p:spPr>
        <p:txBody>
          <a:bodyPr/>
          <a:lstStyle/>
          <a:p>
            <a:r>
              <a:rPr lang="en-US" dirty="0"/>
              <a:t>For a classification model, the cutoff used has an impact on the overall error</a:t>
            </a:r>
          </a:p>
          <a:p>
            <a:r>
              <a:rPr lang="en-US" dirty="0"/>
              <a:t>False positives and false negatives</a:t>
            </a:r>
          </a:p>
          <a:p>
            <a:pPr lvl="1"/>
            <a:r>
              <a:rPr lang="en-US" dirty="0"/>
              <a:t>False positive (FP): we predict “positive” when it is not true</a:t>
            </a:r>
          </a:p>
          <a:p>
            <a:pPr lvl="1"/>
            <a:r>
              <a:rPr lang="en-US" dirty="0"/>
              <a:t>False negative (FN): we fail to predict “positive” when we should have</a:t>
            </a:r>
          </a:p>
          <a:p>
            <a:r>
              <a:rPr lang="en-US" dirty="0"/>
              <a:t>Similar to Type 1 or Type 2 errors in statistics</a:t>
            </a:r>
          </a:p>
        </p:txBody>
      </p:sp>
      <p:sp>
        <p:nvSpPr>
          <p:cNvPr id="6" name="TextBox 5">
            <a:extLst>
              <a:ext uri="{FF2B5EF4-FFF2-40B4-BE49-F238E27FC236}">
                <a16:creationId xmlns:a16="http://schemas.microsoft.com/office/drawing/2014/main" id="{EDEE970D-DBF2-650C-8EB0-135C6CB9C19D}"/>
              </a:ext>
            </a:extLst>
          </p:cNvPr>
          <p:cNvSpPr txBox="1"/>
          <p:nvPr/>
        </p:nvSpPr>
        <p:spPr>
          <a:xfrm>
            <a:off x="185319" y="4031297"/>
            <a:ext cx="8595426" cy="2185214"/>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In classification problems, you must consider the costs  and implications of a FP or FN..</a:t>
            </a:r>
          </a:p>
          <a:p>
            <a:pPr marL="342900" indent="-342900"/>
            <a:r>
              <a:rPr lang="en-US" sz="2000" dirty="0">
                <a:latin typeface="Tahoma" panose="020B0604030504040204" pitchFamily="34" charset="0"/>
                <a:ea typeface="Tahoma" panose="020B0604030504040204" pitchFamily="34" charset="0"/>
                <a:cs typeface="Tahoma" panose="020B0604030504040204" pitchFamily="34" charset="0"/>
              </a:rPr>
              <a:t>Non-profit mailing list Example? </a:t>
            </a:r>
          </a:p>
          <a:p>
            <a:pPr marL="342900" indent="-342900"/>
            <a:r>
              <a:rPr lang="en-US" sz="2000" dirty="0" err="1">
                <a:latin typeface="Tahoma" panose="020B0604030504040204" pitchFamily="34" charset="0"/>
                <a:ea typeface="Tahoma" panose="020B0604030504040204" pitchFamily="34" charset="0"/>
                <a:cs typeface="Tahoma" panose="020B0604030504040204" pitchFamily="34" charset="0"/>
              </a:rPr>
              <a:t>MegaTelCo</a:t>
            </a:r>
            <a:r>
              <a:rPr lang="en-US" sz="2000" dirty="0">
                <a:latin typeface="Tahoma" panose="020B0604030504040204" pitchFamily="34" charset="0"/>
                <a:ea typeface="Tahoma" panose="020B0604030504040204" pitchFamily="34" charset="0"/>
                <a:cs typeface="Tahoma" panose="020B0604030504040204" pitchFamily="34" charset="0"/>
              </a:rPr>
              <a:t> Churn Example?</a:t>
            </a:r>
          </a:p>
          <a:p>
            <a:pPr marL="342900" indent="-342900"/>
            <a:r>
              <a:rPr lang="en-US" sz="2000" dirty="0">
                <a:latin typeface="Tahoma" panose="020B0604030504040204" pitchFamily="34" charset="0"/>
                <a:ea typeface="Tahoma" panose="020B0604030504040204" pitchFamily="34" charset="0"/>
                <a:cs typeface="Tahoma" panose="020B0604030504040204" pitchFamily="34" charset="0"/>
              </a:rPr>
              <a:t>Target Example?</a:t>
            </a:r>
          </a:p>
          <a:p>
            <a:pPr marL="342900" indent="-342900"/>
            <a:r>
              <a:rPr lang="en-US" sz="2000" dirty="0">
                <a:latin typeface="Tahoma" panose="020B0604030504040204" pitchFamily="34" charset="0"/>
                <a:ea typeface="Tahoma" panose="020B0604030504040204" pitchFamily="34" charset="0"/>
                <a:cs typeface="Tahoma" panose="020B0604030504040204" pitchFamily="34" charset="0"/>
              </a:rPr>
              <a:t>Medical test example? </a:t>
            </a:r>
          </a:p>
        </p:txBody>
      </p:sp>
    </p:spTree>
    <p:extLst>
      <p:ext uri="{BB962C8B-B14F-4D97-AF65-F5344CB8AC3E}">
        <p14:creationId xmlns:p14="http://schemas.microsoft.com/office/powerpoint/2010/main" val="326162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28600" y="136842"/>
            <a:ext cx="9144000" cy="1143000"/>
          </a:xfrm>
        </p:spPr>
        <p:txBody>
          <a:bodyPr>
            <a:normAutofit/>
          </a:bodyPr>
          <a:lstStyle/>
          <a:p>
            <a:pPr>
              <a:defRPr/>
            </a:pPr>
            <a:r>
              <a:rPr lang="en-US" dirty="0"/>
              <a:t>Confusion Matrix</a:t>
            </a:r>
          </a:p>
        </p:txBody>
      </p:sp>
      <p:sp>
        <p:nvSpPr>
          <p:cNvPr id="28676" name="Text Box 66"/>
          <p:cNvSpPr txBox="1">
            <a:spLocks noChangeArrowheads="1"/>
          </p:cNvSpPr>
          <p:nvPr/>
        </p:nvSpPr>
        <p:spPr bwMode="auto">
          <a:xfrm>
            <a:off x="1122645" y="1713282"/>
            <a:ext cx="6898710" cy="830997"/>
          </a:xfrm>
          <a:prstGeom prst="rect">
            <a:avLst/>
          </a:prstGeom>
          <a:noFill/>
          <a:ln w="9525">
            <a:noFill/>
            <a:miter lim="800000"/>
            <a:headEnd/>
            <a:tailEnd/>
          </a:ln>
        </p:spPr>
        <p:txBody>
          <a:bodyPr wrap="square">
            <a:spAutoFit/>
          </a:bodyPr>
          <a:lstStyle/>
          <a:p>
            <a:pPr algn="ctr">
              <a:buNone/>
            </a:pPr>
            <a:r>
              <a:rPr lang="en-US" sz="2400" dirty="0">
                <a:latin typeface="Tahoma" panose="020B0604030504040204" pitchFamily="34" charset="0"/>
                <a:ea typeface="Tahoma" panose="020B0604030504040204" pitchFamily="34" charset="0"/>
                <a:cs typeface="Tahoma" panose="020B0604030504040204" pitchFamily="34" charset="0"/>
              </a:rPr>
              <a:t>A Confusion matrix is a way of presenting the FN and FP rates for a given prediction </a:t>
            </a:r>
          </a:p>
        </p:txBody>
      </p:sp>
      <p:graphicFrame>
        <p:nvGraphicFramePr>
          <p:cNvPr id="61517" name="Group 77"/>
          <p:cNvGraphicFramePr>
            <a:graphicFrameLocks noGrp="1"/>
          </p:cNvGraphicFramePr>
          <p:nvPr>
            <p:extLst>
              <p:ext uri="{D42A27DB-BD31-4B8C-83A1-F6EECF244321}">
                <p14:modId xmlns:p14="http://schemas.microsoft.com/office/powerpoint/2010/main" val="1778930549"/>
              </p:ext>
            </p:extLst>
          </p:nvPr>
        </p:nvGraphicFramePr>
        <p:xfrm>
          <a:off x="609600" y="3303397"/>
          <a:ext cx="7924799" cy="207295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gridCol w="1933492">
                  <a:extLst>
                    <a:ext uri="{9D8B030D-6E8A-4147-A177-3AD203B41FA5}">
                      <a16:colId xmlns:a16="http://schemas.microsoft.com/office/drawing/2014/main" val="1866769554"/>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Positives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Positives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Negatives (FN)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Negatives (TN)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3271737210"/>
                  </a:ext>
                </a:extLst>
              </a:tr>
            </a:tbl>
          </a:graphicData>
        </a:graphic>
      </p:graphicFrame>
    </p:spTree>
    <p:extLst>
      <p:ext uri="{BB962C8B-B14F-4D97-AF65-F5344CB8AC3E}">
        <p14:creationId xmlns:p14="http://schemas.microsoft.com/office/powerpoint/2010/main" val="3779337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61D0-795A-ABC8-9849-5B358ABECDB5}"/>
              </a:ext>
            </a:extLst>
          </p:cNvPr>
          <p:cNvSpPr>
            <a:spLocks noGrp="1"/>
          </p:cNvSpPr>
          <p:nvPr>
            <p:ph type="title"/>
          </p:nvPr>
        </p:nvSpPr>
        <p:spPr>
          <a:xfrm>
            <a:off x="0" y="120413"/>
            <a:ext cx="6281802" cy="729214"/>
          </a:xfrm>
        </p:spPr>
        <p:txBody>
          <a:bodyPr/>
          <a:lstStyle/>
          <a:p>
            <a:r>
              <a:rPr lang="en-US" dirty="0"/>
              <a:t>Determining the cutoff</a:t>
            </a:r>
          </a:p>
        </p:txBody>
      </p:sp>
      <p:sp>
        <p:nvSpPr>
          <p:cNvPr id="3" name="Content Placeholder 2">
            <a:extLst>
              <a:ext uri="{FF2B5EF4-FFF2-40B4-BE49-F238E27FC236}">
                <a16:creationId xmlns:a16="http://schemas.microsoft.com/office/drawing/2014/main" id="{401BD122-B27F-3E58-5426-5708849CA861}"/>
              </a:ext>
            </a:extLst>
          </p:cNvPr>
          <p:cNvSpPr>
            <a:spLocks noGrp="1"/>
          </p:cNvSpPr>
          <p:nvPr>
            <p:ph idx="1"/>
          </p:nvPr>
        </p:nvSpPr>
        <p:spPr>
          <a:xfrm>
            <a:off x="292313" y="1311220"/>
            <a:ext cx="4279687" cy="4125075"/>
          </a:xfrm>
        </p:spPr>
        <p:txBody>
          <a:bodyPr/>
          <a:lstStyle/>
          <a:p>
            <a:r>
              <a:rPr lang="en-US" dirty="0"/>
              <a:t>For a classification model, the cutoff used determines the FP and FN rate (calculated on a holdout set)</a:t>
            </a:r>
          </a:p>
          <a:p>
            <a:pPr marL="0" indent="0">
              <a:buNone/>
            </a:pPr>
            <a:endParaRPr lang="en-US" dirty="0"/>
          </a:p>
          <a:p>
            <a:r>
              <a:rPr lang="en-US" dirty="0"/>
              <a:t>Here is a list of model predictions of churn (from a holdout set) with the true values unveiled (n=20)</a:t>
            </a:r>
          </a:p>
          <a:p>
            <a:pPr marL="0" indent="0">
              <a:buNone/>
            </a:pPr>
            <a:endParaRPr lang="en-US" dirty="0"/>
          </a:p>
          <a:p>
            <a:r>
              <a:rPr lang="en-US" dirty="0"/>
              <a:t>What are the FP and FN totals for a cutoff of 0.5?</a:t>
            </a:r>
          </a:p>
        </p:txBody>
      </p:sp>
      <p:sp>
        <p:nvSpPr>
          <p:cNvPr id="4" name="Slide Number Placeholder 3">
            <a:extLst>
              <a:ext uri="{FF2B5EF4-FFF2-40B4-BE49-F238E27FC236}">
                <a16:creationId xmlns:a16="http://schemas.microsoft.com/office/drawing/2014/main" id="{F64A84FF-A2ED-771E-9F5C-6EDB070195FC}"/>
              </a:ext>
            </a:extLst>
          </p:cNvPr>
          <p:cNvSpPr>
            <a:spLocks noGrp="1"/>
          </p:cNvSpPr>
          <p:nvPr>
            <p:ph type="sldNum" sz="quarter" idx="10"/>
          </p:nvPr>
        </p:nvSpPr>
        <p:spPr/>
        <p:txBody>
          <a:bodyPr/>
          <a:lstStyle/>
          <a:p>
            <a:fld id="{ABBEE3BA-F264-1746-880E-39AD601DF2B1}" type="slidenum">
              <a:rPr lang="en-US" smtClean="0"/>
              <a:t>32</a:t>
            </a:fld>
            <a:endParaRPr lang="en-US"/>
          </a:p>
        </p:txBody>
      </p:sp>
      <p:graphicFrame>
        <p:nvGraphicFramePr>
          <p:cNvPr id="5" name="Table 4">
            <a:extLst>
              <a:ext uri="{FF2B5EF4-FFF2-40B4-BE49-F238E27FC236}">
                <a16:creationId xmlns:a16="http://schemas.microsoft.com/office/drawing/2014/main" id="{CC0FCB79-82C9-8B5F-6495-0D1646DADB46}"/>
              </a:ext>
            </a:extLst>
          </p:cNvPr>
          <p:cNvGraphicFramePr>
            <a:graphicFrameLocks noGrp="1"/>
          </p:cNvGraphicFramePr>
          <p:nvPr>
            <p:extLst>
              <p:ext uri="{D42A27DB-BD31-4B8C-83A1-F6EECF244321}">
                <p14:modId xmlns:p14="http://schemas.microsoft.com/office/powerpoint/2010/main" val="1699332103"/>
              </p:ext>
            </p:extLst>
          </p:nvPr>
        </p:nvGraphicFramePr>
        <p:xfrm>
          <a:off x="5651287" y="623130"/>
          <a:ext cx="3200400" cy="5864704"/>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988090810"/>
                    </a:ext>
                  </a:extLst>
                </a:gridCol>
                <a:gridCol w="1600200">
                  <a:extLst>
                    <a:ext uri="{9D8B030D-6E8A-4147-A177-3AD203B41FA5}">
                      <a16:colId xmlns:a16="http://schemas.microsoft.com/office/drawing/2014/main" val="2359743302"/>
                    </a:ext>
                  </a:extLst>
                </a:gridCol>
              </a:tblGrid>
              <a:tr h="224584">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4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spTree>
    <p:extLst>
      <p:ext uri="{BB962C8B-B14F-4D97-AF65-F5344CB8AC3E}">
        <p14:creationId xmlns:p14="http://schemas.microsoft.com/office/powerpoint/2010/main" val="1061985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42" y="268266"/>
            <a:ext cx="8402638" cy="609600"/>
          </a:xfrm>
        </p:spPr>
        <p:txBody>
          <a:bodyPr>
            <a:normAutofit/>
          </a:bodyPr>
          <a:lstStyle/>
          <a:p>
            <a:pPr>
              <a:defRPr/>
            </a:pPr>
            <a:r>
              <a:rPr lang="en-US" dirty="0"/>
              <a:t>Building a Confusion Matrix</a:t>
            </a:r>
          </a:p>
        </p:txBody>
      </p:sp>
      <p:graphicFrame>
        <p:nvGraphicFramePr>
          <p:cNvPr id="3" name="Table 2">
            <a:extLst>
              <a:ext uri="{FF2B5EF4-FFF2-40B4-BE49-F238E27FC236}">
                <a16:creationId xmlns:a16="http://schemas.microsoft.com/office/drawing/2014/main" id="{C9F9FC6F-DA4C-E3AC-CFAF-066A16EA658F}"/>
              </a:ext>
            </a:extLst>
          </p:cNvPr>
          <p:cNvGraphicFramePr>
            <a:graphicFrameLocks noGrp="1"/>
          </p:cNvGraphicFramePr>
          <p:nvPr>
            <p:extLst>
              <p:ext uri="{D42A27DB-BD31-4B8C-83A1-F6EECF244321}">
                <p14:modId xmlns:p14="http://schemas.microsoft.com/office/powerpoint/2010/main" val="2281280332"/>
              </p:ext>
            </p:extLst>
          </p:nvPr>
        </p:nvGraphicFramePr>
        <p:xfrm>
          <a:off x="6510414" y="878910"/>
          <a:ext cx="2246311" cy="5864704"/>
        </p:xfrm>
        <a:graphic>
          <a:graphicData uri="http://schemas.openxmlformats.org/drawingml/2006/table">
            <a:tbl>
              <a:tblPr firstRow="1" bandRow="1">
                <a:tableStyleId>{5C22544A-7EE6-4342-B048-85BDC9FD1C3A}</a:tableStyleId>
              </a:tblPr>
              <a:tblGrid>
                <a:gridCol w="860294">
                  <a:extLst>
                    <a:ext uri="{9D8B030D-6E8A-4147-A177-3AD203B41FA5}">
                      <a16:colId xmlns:a16="http://schemas.microsoft.com/office/drawing/2014/main" val="2988090810"/>
                    </a:ext>
                  </a:extLst>
                </a:gridCol>
                <a:gridCol w="1386017">
                  <a:extLst>
                    <a:ext uri="{9D8B030D-6E8A-4147-A177-3AD203B41FA5}">
                      <a16:colId xmlns:a16="http://schemas.microsoft.com/office/drawing/2014/main" val="2359743302"/>
                    </a:ext>
                  </a:extLst>
                </a:gridCol>
              </a:tblGrid>
              <a:tr h="224584">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cxnSp>
        <p:nvCxnSpPr>
          <p:cNvPr id="5" name="Straight Connector 4">
            <a:extLst>
              <a:ext uri="{FF2B5EF4-FFF2-40B4-BE49-F238E27FC236}">
                <a16:creationId xmlns:a16="http://schemas.microsoft.com/office/drawing/2014/main" id="{0DF6837D-CFF1-A346-563B-014E51852512}"/>
              </a:ext>
            </a:extLst>
          </p:cNvPr>
          <p:cNvCxnSpPr/>
          <p:nvPr/>
        </p:nvCxnSpPr>
        <p:spPr bwMode="auto">
          <a:xfrm>
            <a:off x="6461127" y="2833233"/>
            <a:ext cx="2682873" cy="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9D8D2708-4A30-4FA0-2E36-392CC2C93E19}"/>
              </a:ext>
            </a:extLst>
          </p:cNvPr>
          <p:cNvSpPr txBox="1"/>
          <p:nvPr/>
        </p:nvSpPr>
        <p:spPr>
          <a:xfrm>
            <a:off x="2722656" y="2430735"/>
            <a:ext cx="1571136"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Cutoff = 0.5</a:t>
            </a:r>
          </a:p>
        </p:txBody>
      </p:sp>
      <p:graphicFrame>
        <p:nvGraphicFramePr>
          <p:cNvPr id="8" name="Group 77">
            <a:extLst>
              <a:ext uri="{FF2B5EF4-FFF2-40B4-BE49-F238E27FC236}">
                <a16:creationId xmlns:a16="http://schemas.microsoft.com/office/drawing/2014/main" id="{CF25F258-7D57-D3B2-6270-3CC4FD610E61}"/>
              </a:ext>
            </a:extLst>
          </p:cNvPr>
          <p:cNvGraphicFramePr>
            <a:graphicFrameLocks noGrp="1"/>
          </p:cNvGraphicFramePr>
          <p:nvPr>
            <p:extLst>
              <p:ext uri="{D42A27DB-BD31-4B8C-83A1-F6EECF244321}">
                <p14:modId xmlns:p14="http://schemas.microsoft.com/office/powerpoint/2010/main" val="2576138756"/>
              </p:ext>
            </p:extLst>
          </p:nvPr>
        </p:nvGraphicFramePr>
        <p:xfrm>
          <a:off x="764905" y="3114800"/>
          <a:ext cx="5029199" cy="1762000"/>
        </p:xfrm>
        <a:graphic>
          <a:graphicData uri="http://schemas.openxmlformats.org/drawingml/2006/table">
            <a:tbl>
              <a:tblPr/>
              <a:tblGrid>
                <a:gridCol w="1616415">
                  <a:extLst>
                    <a:ext uri="{9D8B030D-6E8A-4147-A177-3AD203B41FA5}">
                      <a16:colId xmlns:a16="http://schemas.microsoft.com/office/drawing/2014/main" val="20000"/>
                    </a:ext>
                  </a:extLst>
                </a:gridCol>
                <a:gridCol w="1379801">
                  <a:extLst>
                    <a:ext uri="{9D8B030D-6E8A-4147-A177-3AD203B41FA5}">
                      <a16:colId xmlns:a16="http://schemas.microsoft.com/office/drawing/2014/main" val="20001"/>
                    </a:ext>
                  </a:extLst>
                </a:gridCol>
                <a:gridCol w="1427655">
                  <a:extLst>
                    <a:ext uri="{9D8B030D-6E8A-4147-A177-3AD203B41FA5}">
                      <a16:colId xmlns:a16="http://schemas.microsoft.com/office/drawing/2014/main" val="20002"/>
                    </a:ext>
                  </a:extLst>
                </a:gridCol>
                <a:gridCol w="605328">
                  <a:extLst>
                    <a:ext uri="{9D8B030D-6E8A-4147-A177-3AD203B41FA5}">
                      <a16:colId xmlns:a16="http://schemas.microsoft.com/office/drawing/2014/main" val="1866769554"/>
                    </a:ext>
                  </a:extLst>
                </a:gridCol>
              </a:tblGrid>
              <a:tr h="29442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2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itchFamily="34" charset="0"/>
                        </a:rPr>
                        <a:t>Predicted = 1</a:t>
                      </a:r>
                      <a:endParaRPr kumimoji="0" lang="en-US" sz="16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rgbClr val="00B0F0"/>
                          </a:solidFill>
                          <a:effectLst/>
                          <a:latin typeface="Calibri" pitchFamily="34"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152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itchFamily="34" charset="0"/>
                        </a:rPr>
                        <a:t>Predicted = 0</a:t>
                      </a:r>
                      <a:endParaRPr kumimoji="0" lang="en-US" sz="16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rgbClr val="00B0F0"/>
                          </a:solidFill>
                          <a:effectLst/>
                          <a:latin typeface="Calibri" pitchFamily="34" charset="0"/>
                        </a:rPr>
                        <a:t>11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14</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34374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20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3271737210"/>
                  </a:ext>
                </a:extLst>
              </a:tr>
            </a:tbl>
          </a:graphicData>
        </a:graphic>
      </p:graphicFrame>
      <p:sp>
        <p:nvSpPr>
          <p:cNvPr id="11" name="TextBox 10">
            <a:extLst>
              <a:ext uri="{FF2B5EF4-FFF2-40B4-BE49-F238E27FC236}">
                <a16:creationId xmlns:a16="http://schemas.microsoft.com/office/drawing/2014/main" id="{613E1618-285F-9A4E-42FC-9B70057EA82F}"/>
              </a:ext>
            </a:extLst>
          </p:cNvPr>
          <p:cNvSpPr txBox="1"/>
          <p:nvPr/>
        </p:nvSpPr>
        <p:spPr>
          <a:xfrm>
            <a:off x="2167312" y="5282565"/>
            <a:ext cx="2681824"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What is the Accuracy?</a:t>
            </a:r>
          </a:p>
        </p:txBody>
      </p:sp>
      <p:sp>
        <p:nvSpPr>
          <p:cNvPr id="12" name="TextBox 11">
            <a:extLst>
              <a:ext uri="{FF2B5EF4-FFF2-40B4-BE49-F238E27FC236}">
                <a16:creationId xmlns:a16="http://schemas.microsoft.com/office/drawing/2014/main" id="{0AE42FEF-BD03-ED8B-AFF0-FEF1FD12072C}"/>
              </a:ext>
            </a:extLst>
          </p:cNvPr>
          <p:cNvSpPr txBox="1"/>
          <p:nvPr/>
        </p:nvSpPr>
        <p:spPr>
          <a:xfrm>
            <a:off x="1114363" y="5910121"/>
            <a:ext cx="4787721"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Accuracy = (TP + TN) / n = 15/20 = .75</a:t>
            </a:r>
          </a:p>
        </p:txBody>
      </p:sp>
    </p:spTree>
    <p:extLst>
      <p:ext uri="{BB962C8B-B14F-4D97-AF65-F5344CB8AC3E}">
        <p14:creationId xmlns:p14="http://schemas.microsoft.com/office/powerpoint/2010/main" val="2906202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312"/>
            <a:ext cx="8229600" cy="304800"/>
          </a:xfrm>
        </p:spPr>
        <p:txBody>
          <a:bodyPr>
            <a:normAutofit fontScale="90000"/>
          </a:bodyPr>
          <a:lstStyle/>
          <a:p>
            <a:pPr>
              <a:defRPr/>
            </a:pPr>
            <a:r>
              <a:rPr lang="en-US" dirty="0"/>
              <a:t>Confusion matrix with different cutoffs</a:t>
            </a:r>
          </a:p>
        </p:txBody>
      </p:sp>
      <p:sp>
        <p:nvSpPr>
          <p:cNvPr id="9" name="Content Placeholder 8"/>
          <p:cNvSpPr>
            <a:spLocks noGrp="1"/>
          </p:cNvSpPr>
          <p:nvPr>
            <p:ph idx="1"/>
          </p:nvPr>
        </p:nvSpPr>
        <p:spPr>
          <a:xfrm>
            <a:off x="3987452" y="5474683"/>
            <a:ext cx="4880975" cy="1290670"/>
          </a:xfrm>
        </p:spPr>
        <p:txBody>
          <a:bodyPr/>
          <a:lstStyle/>
          <a:p>
            <a:pPr>
              <a:defRPr/>
            </a:pPr>
            <a:r>
              <a:rPr lang="en-US" sz="2000" dirty="0"/>
              <a:t>Every cutoff generates classifier with a different confusion matrix</a:t>
            </a:r>
          </a:p>
          <a:p>
            <a:pPr>
              <a:defRPr/>
            </a:pPr>
            <a:r>
              <a:rPr lang="en-US" dirty="0"/>
              <a:t>Which is best?</a:t>
            </a:r>
            <a:endParaRPr lang="en-US" sz="2000" dirty="0"/>
          </a:p>
        </p:txBody>
      </p:sp>
      <p:graphicFrame>
        <p:nvGraphicFramePr>
          <p:cNvPr id="10" name="Group 6"/>
          <p:cNvGraphicFramePr>
            <a:graphicFrameLocks noGrp="1"/>
          </p:cNvGraphicFramePr>
          <p:nvPr>
            <p:extLst>
              <p:ext uri="{D42A27DB-BD31-4B8C-83A1-F6EECF244321}">
                <p14:modId xmlns:p14="http://schemas.microsoft.com/office/powerpoint/2010/main" val="2013750346"/>
              </p:ext>
            </p:extLst>
          </p:nvPr>
        </p:nvGraphicFramePr>
        <p:xfrm>
          <a:off x="5486400" y="4107493"/>
          <a:ext cx="3429000" cy="1164112"/>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3287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1" name="Group 6"/>
          <p:cNvGraphicFramePr>
            <a:graphicFrameLocks noGrp="1"/>
          </p:cNvGraphicFramePr>
          <p:nvPr>
            <p:extLst>
              <p:ext uri="{D42A27DB-BD31-4B8C-83A1-F6EECF244321}">
                <p14:modId xmlns:p14="http://schemas.microsoft.com/office/powerpoint/2010/main" val="1035975105"/>
              </p:ext>
            </p:extLst>
          </p:nvPr>
        </p:nvGraphicFramePr>
        <p:xfrm>
          <a:off x="5486400" y="2438400"/>
          <a:ext cx="3429000" cy="1115541"/>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43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2" name="Group 6"/>
          <p:cNvGraphicFramePr>
            <a:graphicFrameLocks noGrp="1"/>
          </p:cNvGraphicFramePr>
          <p:nvPr>
            <p:extLst>
              <p:ext uri="{D42A27DB-BD31-4B8C-83A1-F6EECF244321}">
                <p14:modId xmlns:p14="http://schemas.microsoft.com/office/powerpoint/2010/main" val="2286593837"/>
              </p:ext>
            </p:extLst>
          </p:nvPr>
        </p:nvGraphicFramePr>
        <p:xfrm>
          <a:off x="5486400" y="769307"/>
          <a:ext cx="3429000" cy="1115541"/>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43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3" name="Table 2">
            <a:extLst>
              <a:ext uri="{FF2B5EF4-FFF2-40B4-BE49-F238E27FC236}">
                <a16:creationId xmlns:a16="http://schemas.microsoft.com/office/drawing/2014/main" id="{D0D9E5E9-E507-ED8F-FEE1-8354B2ABC372}"/>
              </a:ext>
            </a:extLst>
          </p:cNvPr>
          <p:cNvGraphicFramePr>
            <a:graphicFrameLocks noGrp="1"/>
          </p:cNvGraphicFramePr>
          <p:nvPr>
            <p:extLst>
              <p:ext uri="{D42A27DB-BD31-4B8C-83A1-F6EECF244321}">
                <p14:modId xmlns:p14="http://schemas.microsoft.com/office/powerpoint/2010/main" val="3758902604"/>
              </p:ext>
            </p:extLst>
          </p:nvPr>
        </p:nvGraphicFramePr>
        <p:xfrm>
          <a:off x="228600" y="495300"/>
          <a:ext cx="3291215" cy="6030750"/>
        </p:xfrm>
        <a:graphic>
          <a:graphicData uri="http://schemas.openxmlformats.org/drawingml/2006/table">
            <a:tbl>
              <a:tblPr firstRow="1" bandRow="1">
                <a:tableStyleId>{5C22544A-7EE6-4342-B048-85BDC9FD1C3A}</a:tableStyleId>
              </a:tblPr>
              <a:tblGrid>
                <a:gridCol w="658243">
                  <a:extLst>
                    <a:ext uri="{9D8B030D-6E8A-4147-A177-3AD203B41FA5}">
                      <a16:colId xmlns:a16="http://schemas.microsoft.com/office/drawing/2014/main" val="2010052537"/>
                    </a:ext>
                  </a:extLst>
                </a:gridCol>
                <a:gridCol w="792667">
                  <a:extLst>
                    <a:ext uri="{9D8B030D-6E8A-4147-A177-3AD203B41FA5}">
                      <a16:colId xmlns:a16="http://schemas.microsoft.com/office/drawing/2014/main" val="1179381403"/>
                    </a:ext>
                  </a:extLst>
                </a:gridCol>
                <a:gridCol w="537597">
                  <a:extLst>
                    <a:ext uri="{9D8B030D-6E8A-4147-A177-3AD203B41FA5}">
                      <a16:colId xmlns:a16="http://schemas.microsoft.com/office/drawing/2014/main" val="141091567"/>
                    </a:ext>
                  </a:extLst>
                </a:gridCol>
                <a:gridCol w="644465">
                  <a:extLst>
                    <a:ext uri="{9D8B030D-6E8A-4147-A177-3AD203B41FA5}">
                      <a16:colId xmlns:a16="http://schemas.microsoft.com/office/drawing/2014/main" val="280583875"/>
                    </a:ext>
                  </a:extLst>
                </a:gridCol>
                <a:gridCol w="658243">
                  <a:extLst>
                    <a:ext uri="{9D8B030D-6E8A-4147-A177-3AD203B41FA5}">
                      <a16:colId xmlns:a16="http://schemas.microsoft.com/office/drawing/2014/main" val="3703770370"/>
                    </a:ext>
                  </a:extLst>
                </a:gridCol>
              </a:tblGrid>
              <a:tr h="460570">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1</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0.3</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0.5</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0.7</a:t>
                      </a:r>
                    </a:p>
                  </a:txBody>
                  <a:tcPr marL="9525" marR="9525" marT="9525" marB="0" anchor="b"/>
                </a:tc>
                <a:extLst>
                  <a:ext uri="{0D108BD9-81ED-4DB2-BD59-A6C34878D82A}">
                    <a16:rowId xmlns:a16="http://schemas.microsoft.com/office/drawing/2014/main" val="4127267697"/>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0.901</a:t>
                      </a:r>
                    </a:p>
                  </a:txBody>
                  <a:tcPr marL="9525" marR="9525" marT="9525" marB="0" anchor="b"/>
                </a:tc>
                <a:tc>
                  <a:txBody>
                    <a:bodyPr/>
                    <a:lstStyle/>
                    <a:p>
                      <a:pPr algn="r" fontAlgn="b"/>
                      <a:r>
                        <a:rPr lang="en-US" sz="1600" b="1"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1"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381956681"/>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0.868</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4225673208"/>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0.725</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23492523"/>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0.701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chemeClr val="tx1"/>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00463609"/>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0.605</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604556874"/>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0.502</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10837903"/>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0.475</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86327860"/>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0.470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133430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0.466</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99272972"/>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0.435</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52502818"/>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0.430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34418734"/>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0.327</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011339126"/>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0.315</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513126907"/>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0.309</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7241537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0.281</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99113239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0.268</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4807468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0.227</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16556342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0.190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527756257"/>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0.100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875710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0.158</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1"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42636356"/>
                  </a:ext>
                </a:extLst>
              </a:tr>
            </a:tbl>
          </a:graphicData>
        </a:graphic>
      </p:graphicFrame>
      <p:sp>
        <p:nvSpPr>
          <p:cNvPr id="4" name="TextBox 3">
            <a:extLst>
              <a:ext uri="{FF2B5EF4-FFF2-40B4-BE49-F238E27FC236}">
                <a16:creationId xmlns:a16="http://schemas.microsoft.com/office/drawing/2014/main" id="{FCC23DCF-3F06-75DB-C667-78892B8269F2}"/>
              </a:ext>
            </a:extLst>
          </p:cNvPr>
          <p:cNvSpPr txBox="1"/>
          <p:nvPr/>
        </p:nvSpPr>
        <p:spPr>
          <a:xfrm>
            <a:off x="1824740" y="495300"/>
            <a:ext cx="1285929" cy="261610"/>
          </a:xfrm>
          <a:prstGeom prst="rect">
            <a:avLst/>
          </a:prstGeom>
          <a:noFill/>
        </p:spPr>
        <p:txBody>
          <a:bodyPr wrap="non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Model predictions</a:t>
            </a:r>
          </a:p>
        </p:txBody>
      </p:sp>
      <p:cxnSp>
        <p:nvCxnSpPr>
          <p:cNvPr id="5" name="Straight Arrow Connector 4">
            <a:extLst>
              <a:ext uri="{FF2B5EF4-FFF2-40B4-BE49-F238E27FC236}">
                <a16:creationId xmlns:a16="http://schemas.microsoft.com/office/drawing/2014/main" id="{2D499B87-8060-F317-3457-A4DBC816194D}"/>
              </a:ext>
            </a:extLst>
          </p:cNvPr>
          <p:cNvCxnSpPr>
            <a:cxnSpLocks/>
          </p:cNvCxnSpPr>
          <p:nvPr/>
        </p:nvCxnSpPr>
        <p:spPr bwMode="auto">
          <a:xfrm flipH="1">
            <a:off x="3519815" y="1539408"/>
            <a:ext cx="1966585" cy="51799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AAC61B34-284E-BF6D-0E0B-4FF8E8AA7DE9}"/>
              </a:ext>
            </a:extLst>
          </p:cNvPr>
          <p:cNvCxnSpPr>
            <a:cxnSpLocks/>
          </p:cNvCxnSpPr>
          <p:nvPr/>
        </p:nvCxnSpPr>
        <p:spPr bwMode="auto">
          <a:xfrm flipH="1" flipV="1">
            <a:off x="2843213" y="2628900"/>
            <a:ext cx="2643186" cy="30563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132B64C5-B812-43B5-189E-7B8EDCFF6F45}"/>
              </a:ext>
            </a:extLst>
          </p:cNvPr>
          <p:cNvCxnSpPr>
            <a:cxnSpLocks/>
          </p:cNvCxnSpPr>
          <p:nvPr/>
        </p:nvCxnSpPr>
        <p:spPr bwMode="auto">
          <a:xfrm flipH="1">
            <a:off x="2214563" y="4477218"/>
            <a:ext cx="3271837" cy="351957"/>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7033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24AB1A-FA37-91DE-DA83-ACFDFC08FF28}"/>
              </a:ext>
            </a:extLst>
          </p:cNvPr>
          <p:cNvSpPr>
            <a:spLocks noGrp="1"/>
          </p:cNvSpPr>
          <p:nvPr>
            <p:ph type="sldNum" sz="quarter" idx="12"/>
          </p:nvPr>
        </p:nvSpPr>
        <p:spPr/>
        <p:txBody>
          <a:bodyPr/>
          <a:lstStyle/>
          <a:p>
            <a:fld id="{ABBEE3BA-F264-1746-880E-39AD601DF2B1}" type="slidenum">
              <a:rPr lang="en-US" smtClean="0"/>
              <a:t>35</a:t>
            </a:fld>
            <a:endParaRPr lang="en-US"/>
          </a:p>
        </p:txBody>
      </p:sp>
      <p:pic>
        <p:nvPicPr>
          <p:cNvPr id="3" name="Picture 2">
            <a:extLst>
              <a:ext uri="{FF2B5EF4-FFF2-40B4-BE49-F238E27FC236}">
                <a16:creationId xmlns:a16="http://schemas.microsoft.com/office/drawing/2014/main" id="{594D8D0E-743E-3169-53E2-3EF39750B591}"/>
              </a:ext>
            </a:extLst>
          </p:cNvPr>
          <p:cNvPicPr>
            <a:picLocks noChangeAspect="1"/>
          </p:cNvPicPr>
          <p:nvPr/>
        </p:nvPicPr>
        <p:blipFill>
          <a:blip r:embed="rId3"/>
          <a:stretch>
            <a:fillRect/>
          </a:stretch>
        </p:blipFill>
        <p:spPr>
          <a:xfrm>
            <a:off x="234950" y="1219200"/>
            <a:ext cx="8674100" cy="5130800"/>
          </a:xfrm>
          <a:prstGeom prst="rect">
            <a:avLst/>
          </a:prstGeom>
        </p:spPr>
      </p:pic>
      <p:sp>
        <p:nvSpPr>
          <p:cNvPr id="4" name="TextBox 3">
            <a:extLst>
              <a:ext uri="{FF2B5EF4-FFF2-40B4-BE49-F238E27FC236}">
                <a16:creationId xmlns:a16="http://schemas.microsoft.com/office/drawing/2014/main" id="{574FEC7A-D548-F1D9-4C73-349FA07D162E}"/>
              </a:ext>
            </a:extLst>
          </p:cNvPr>
          <p:cNvSpPr txBox="1"/>
          <p:nvPr/>
        </p:nvSpPr>
        <p:spPr>
          <a:xfrm>
            <a:off x="977030" y="951978"/>
            <a:ext cx="1311898"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From DSB</a:t>
            </a:r>
          </a:p>
        </p:txBody>
      </p:sp>
    </p:spTree>
    <p:extLst>
      <p:ext uri="{BB962C8B-B14F-4D97-AF65-F5344CB8AC3E}">
        <p14:creationId xmlns:p14="http://schemas.microsoft.com/office/powerpoint/2010/main" val="2725094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Confusion Matrix example</a:t>
            </a:r>
          </a:p>
        </p:txBody>
      </p:sp>
      <p:sp>
        <p:nvSpPr>
          <p:cNvPr id="4" name="Text Placeholder 3"/>
          <p:cNvSpPr>
            <a:spLocks noGrp="1"/>
          </p:cNvSpPr>
          <p:nvPr>
            <p:ph type="body" sz="half" idx="2"/>
          </p:nvPr>
        </p:nvSpPr>
        <p:spPr>
          <a:xfrm>
            <a:off x="304801" y="2895599"/>
            <a:ext cx="5093918" cy="3743195"/>
          </a:xfrm>
        </p:spPr>
        <p:txBody>
          <a:bodyPr>
            <a:normAutofit/>
          </a:bodyPr>
          <a:lstStyle/>
          <a:p>
            <a:pPr>
              <a:defRPr/>
            </a:pPr>
            <a:r>
              <a:rPr lang="en-US" sz="2000" dirty="0"/>
              <a:t>TP=True Positives: 4</a:t>
            </a:r>
          </a:p>
          <a:p>
            <a:pPr>
              <a:defRPr/>
            </a:pPr>
            <a:r>
              <a:rPr lang="en-US" sz="2000" dirty="0"/>
              <a:t>FP=False Positives: 2    </a:t>
            </a:r>
          </a:p>
          <a:p>
            <a:pPr>
              <a:defRPr/>
            </a:pPr>
            <a:r>
              <a:rPr lang="en-US" sz="2000" dirty="0"/>
              <a:t>FN=False Negatives: 3</a:t>
            </a:r>
          </a:p>
          <a:p>
            <a:pPr>
              <a:defRPr/>
            </a:pPr>
            <a:r>
              <a:rPr lang="en-US" dirty="0"/>
              <a:t>TN = True Negatives: 11</a:t>
            </a:r>
            <a:endParaRPr lang="en-US" sz="2000" dirty="0"/>
          </a:p>
          <a:p>
            <a:pPr>
              <a:defRPr/>
            </a:pPr>
            <a:r>
              <a:rPr lang="en-US" sz="2000" dirty="0"/>
              <a:t>Pred+ = Predicted positives: 6</a:t>
            </a:r>
          </a:p>
          <a:p>
            <a:pPr>
              <a:defRPr/>
            </a:pPr>
            <a:r>
              <a:rPr lang="en-US" dirty="0"/>
              <a:t>Pred- </a:t>
            </a:r>
            <a:r>
              <a:rPr lang="en-US" sz="2000" dirty="0"/>
              <a:t>= Predicted negatives: 14</a:t>
            </a:r>
          </a:p>
          <a:p>
            <a:pPr>
              <a:defRPr/>
            </a:pPr>
            <a:r>
              <a:rPr lang="en-US" sz="2000" dirty="0" err="1"/>
              <a:t>Baserate</a:t>
            </a:r>
            <a:r>
              <a:rPr lang="en-US" sz="2000" dirty="0"/>
              <a:t> of positives (Base+/N): 7/20 =  35%</a:t>
            </a:r>
          </a:p>
          <a:p>
            <a:pPr>
              <a:defRPr/>
            </a:pPr>
            <a:r>
              <a:rPr lang="en-US" sz="2000" dirty="0"/>
              <a:t>Baserate of negatives (Base-/N): 65%</a:t>
            </a:r>
          </a:p>
        </p:txBody>
      </p:sp>
      <p:graphicFrame>
        <p:nvGraphicFramePr>
          <p:cNvPr id="5" name="Group 54"/>
          <p:cNvGraphicFramePr>
            <a:graphicFrameLocks/>
          </p:cNvGraphicFramePr>
          <p:nvPr>
            <p:extLst>
              <p:ext uri="{D42A27DB-BD31-4B8C-83A1-F6EECF244321}">
                <p14:modId xmlns:p14="http://schemas.microsoft.com/office/powerpoint/2010/main" val="2879813077"/>
              </p:ext>
            </p:extLst>
          </p:nvPr>
        </p:nvGraphicFramePr>
        <p:xfrm>
          <a:off x="762000" y="1143000"/>
          <a:ext cx="7404969" cy="1463676"/>
        </p:xfrm>
        <a:graphic>
          <a:graphicData uri="http://schemas.openxmlformats.org/drawingml/2006/table">
            <a:tbl>
              <a:tblPr/>
              <a:tblGrid>
                <a:gridCol w="3341719">
                  <a:extLst>
                    <a:ext uri="{9D8B030D-6E8A-4147-A177-3AD203B41FA5}">
                      <a16:colId xmlns:a16="http://schemas.microsoft.com/office/drawing/2014/main" val="20000"/>
                    </a:ext>
                  </a:extLst>
                </a:gridCol>
                <a:gridCol w="1591294">
                  <a:extLst>
                    <a:ext uri="{9D8B030D-6E8A-4147-A177-3AD203B41FA5}">
                      <a16:colId xmlns:a16="http://schemas.microsoft.com/office/drawing/2014/main" val="20001"/>
                    </a:ext>
                  </a:extLst>
                </a:gridCol>
                <a:gridCol w="1352600">
                  <a:extLst>
                    <a:ext uri="{9D8B030D-6E8A-4147-A177-3AD203B41FA5}">
                      <a16:colId xmlns:a16="http://schemas.microsoft.com/office/drawing/2014/main" val="20002"/>
                    </a:ext>
                  </a:extLst>
                </a:gridCol>
                <a:gridCol w="1119356">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Total</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2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6 (Pred+)</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 (FN)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11 (TN)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14 (Pred-)</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Total</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7 (Base+)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13 (Base-)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20 (N)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 name="Group 131">
            <a:extLst>
              <a:ext uri="{FF2B5EF4-FFF2-40B4-BE49-F238E27FC236}">
                <a16:creationId xmlns:a16="http://schemas.microsoft.com/office/drawing/2014/main" id="{D713DF84-892F-C4CB-C39D-D460A7CD590F}"/>
              </a:ext>
            </a:extLst>
          </p:cNvPr>
          <p:cNvGraphicFramePr>
            <a:graphicFrameLocks noGrp="1"/>
          </p:cNvGraphicFramePr>
          <p:nvPr>
            <p:extLst>
              <p:ext uri="{D42A27DB-BD31-4B8C-83A1-F6EECF244321}">
                <p14:modId xmlns:p14="http://schemas.microsoft.com/office/powerpoint/2010/main" val="1869238804"/>
              </p:ext>
            </p:extLst>
          </p:nvPr>
        </p:nvGraphicFramePr>
        <p:xfrm>
          <a:off x="5686817" y="3701944"/>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68829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67222" y="194153"/>
            <a:ext cx="8402638" cy="670142"/>
          </a:xfrm>
        </p:spPr>
        <p:txBody>
          <a:bodyPr>
            <a:normAutofit/>
          </a:bodyPr>
          <a:lstStyle/>
          <a:p>
            <a:pPr>
              <a:defRPr/>
            </a:pPr>
            <a:r>
              <a:rPr lang="en-US" sz="3600" dirty="0"/>
              <a:t>Classifier Evaluation Metrics</a:t>
            </a:r>
          </a:p>
        </p:txBody>
      </p:sp>
      <p:sp>
        <p:nvSpPr>
          <p:cNvPr id="56323" name="Rectangle 3"/>
          <p:cNvSpPr>
            <a:spLocks noGrp="1" noChangeArrowheads="1"/>
          </p:cNvSpPr>
          <p:nvPr>
            <p:ph idx="1"/>
          </p:nvPr>
        </p:nvSpPr>
        <p:spPr>
          <a:xfrm>
            <a:off x="-75156" y="2441496"/>
            <a:ext cx="9219156" cy="4572000"/>
          </a:xfrm>
        </p:spPr>
        <p:txBody>
          <a:bodyPr>
            <a:normAutofit/>
          </a:bodyPr>
          <a:lstStyle/>
          <a:p>
            <a:pPr lvl="1">
              <a:defRPr/>
            </a:pPr>
            <a:r>
              <a:rPr lang="en-US" b="1" dirty="0"/>
              <a:t>Accuracy:</a:t>
            </a:r>
            <a:r>
              <a:rPr lang="en-US" dirty="0"/>
              <a:t> (TP + TN)/N</a:t>
            </a:r>
          </a:p>
          <a:p>
            <a:pPr lvl="1">
              <a:defRPr/>
            </a:pPr>
            <a:r>
              <a:rPr lang="en-US" b="1" dirty="0"/>
              <a:t>Error rate</a:t>
            </a:r>
            <a:r>
              <a:rPr lang="en-US" dirty="0"/>
              <a:t>: (FP + FN)/N</a:t>
            </a:r>
          </a:p>
          <a:p>
            <a:pPr lvl="1">
              <a:defRPr/>
            </a:pPr>
            <a:endParaRPr lang="en-US" dirty="0"/>
          </a:p>
          <a:p>
            <a:pPr lvl="1">
              <a:defRPr/>
            </a:pPr>
            <a:r>
              <a:rPr lang="en-US" b="1" dirty="0"/>
              <a:t>Precision: </a:t>
            </a:r>
            <a:r>
              <a:rPr lang="en-US" dirty="0"/>
              <a:t>TP/Pred+</a:t>
            </a:r>
          </a:p>
          <a:p>
            <a:pPr lvl="2">
              <a:defRPr/>
            </a:pPr>
            <a:r>
              <a:rPr lang="en-US" sz="1800" dirty="0">
                <a:solidFill>
                  <a:srgbClr val="000000"/>
                </a:solidFill>
              </a:rPr>
              <a:t>Exactness: Out of those we labelled positive - what % are we correct? </a:t>
            </a:r>
          </a:p>
          <a:p>
            <a:pPr lvl="2">
              <a:defRPr/>
            </a:pPr>
            <a:endParaRPr lang="en-US" sz="1800" dirty="0"/>
          </a:p>
          <a:p>
            <a:pPr lvl="1">
              <a:defRPr/>
            </a:pPr>
            <a:r>
              <a:rPr lang="en-US" b="1" dirty="0"/>
              <a:t>Recall: </a:t>
            </a:r>
            <a:r>
              <a:rPr lang="en-US" dirty="0"/>
              <a:t>TP/Base+</a:t>
            </a:r>
          </a:p>
          <a:p>
            <a:pPr lvl="2">
              <a:defRPr/>
            </a:pPr>
            <a:r>
              <a:rPr lang="en-US" sz="1800" dirty="0">
                <a:solidFill>
                  <a:srgbClr val="000000"/>
                </a:solidFill>
              </a:rPr>
              <a:t>Completeness – Out of those that are TRULY positive - what % are we correct? </a:t>
            </a:r>
          </a:p>
          <a:p>
            <a:pPr marL="685800" lvl="2" indent="0">
              <a:buNone/>
              <a:defRPr/>
            </a:pPr>
            <a:endParaRPr lang="en-US" sz="1800" dirty="0">
              <a:solidFill>
                <a:srgbClr val="000000"/>
              </a:solidFill>
            </a:endParaRPr>
          </a:p>
          <a:p>
            <a:pPr marL="685800" lvl="2" indent="0">
              <a:buNone/>
              <a:defRPr/>
            </a:pPr>
            <a:endParaRPr lang="en-US" sz="1800" dirty="0">
              <a:solidFill>
                <a:srgbClr val="000000"/>
              </a:solidFill>
            </a:endParaRPr>
          </a:p>
          <a:p>
            <a:pPr marL="685800" lvl="2" indent="0">
              <a:buNone/>
              <a:defRPr/>
            </a:pPr>
            <a:r>
              <a:rPr lang="en-US" sz="1800" dirty="0">
                <a:solidFill>
                  <a:srgbClr val="000000"/>
                </a:solidFill>
              </a:rPr>
              <a:t>All of these change with the the cutoff!</a:t>
            </a:r>
          </a:p>
        </p:txBody>
      </p:sp>
      <p:graphicFrame>
        <p:nvGraphicFramePr>
          <p:cNvPr id="2" name="Group 131">
            <a:extLst>
              <a:ext uri="{FF2B5EF4-FFF2-40B4-BE49-F238E27FC236}">
                <a16:creationId xmlns:a16="http://schemas.microsoft.com/office/drawing/2014/main" id="{090B3778-B9FA-BB82-0F3F-4AC8F2A3E3B5}"/>
              </a:ext>
            </a:extLst>
          </p:cNvPr>
          <p:cNvGraphicFramePr>
            <a:graphicFrameLocks noGrp="1"/>
          </p:cNvGraphicFramePr>
          <p:nvPr>
            <p:extLst>
              <p:ext uri="{D42A27DB-BD31-4B8C-83A1-F6EECF244321}">
                <p14:modId xmlns:p14="http://schemas.microsoft.com/office/powerpoint/2010/main" val="654423405"/>
              </p:ext>
            </p:extLst>
          </p:nvPr>
        </p:nvGraphicFramePr>
        <p:xfrm>
          <a:off x="5523979" y="1174316"/>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513598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3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32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312"/>
            <a:ext cx="8229600" cy="304800"/>
          </a:xfrm>
        </p:spPr>
        <p:txBody>
          <a:bodyPr>
            <a:normAutofit fontScale="90000"/>
          </a:bodyPr>
          <a:lstStyle/>
          <a:p>
            <a:pPr>
              <a:defRPr/>
            </a:pPr>
            <a:r>
              <a:rPr lang="en-US" dirty="0"/>
              <a:t>Precision and Recall??</a:t>
            </a:r>
          </a:p>
        </p:txBody>
      </p:sp>
      <p:graphicFrame>
        <p:nvGraphicFramePr>
          <p:cNvPr id="10" name="Group 6"/>
          <p:cNvGraphicFramePr>
            <a:graphicFrameLocks noGrp="1"/>
          </p:cNvGraphicFramePr>
          <p:nvPr>
            <p:extLst>
              <p:ext uri="{D42A27DB-BD31-4B8C-83A1-F6EECF244321}">
                <p14:modId xmlns:p14="http://schemas.microsoft.com/office/powerpoint/2010/main" val="3017540077"/>
              </p:ext>
            </p:extLst>
          </p:nvPr>
        </p:nvGraphicFramePr>
        <p:xfrm>
          <a:off x="5486400" y="3895162"/>
          <a:ext cx="3429000" cy="1164112"/>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3287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1" name="Group 6"/>
          <p:cNvGraphicFramePr>
            <a:graphicFrameLocks noGrp="1"/>
          </p:cNvGraphicFramePr>
          <p:nvPr/>
        </p:nvGraphicFramePr>
        <p:xfrm>
          <a:off x="5486400" y="2438400"/>
          <a:ext cx="3429000" cy="1115541"/>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43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 = 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12" name="Group 6"/>
          <p:cNvGraphicFramePr>
            <a:graphicFrameLocks noGrp="1"/>
          </p:cNvGraphicFramePr>
          <p:nvPr>
            <p:extLst>
              <p:ext uri="{D42A27DB-BD31-4B8C-83A1-F6EECF244321}">
                <p14:modId xmlns:p14="http://schemas.microsoft.com/office/powerpoint/2010/main" val="2546921949"/>
              </p:ext>
            </p:extLst>
          </p:nvPr>
        </p:nvGraphicFramePr>
        <p:xfrm>
          <a:off x="5486400" y="981638"/>
          <a:ext cx="3429000" cy="1201884"/>
        </p:xfrm>
        <a:graphic>
          <a:graphicData uri="http://schemas.openxmlformats.org/drawingml/2006/table">
            <a:tbl>
              <a:tblPr/>
              <a:tblGrid>
                <a:gridCol w="1335747">
                  <a:extLst>
                    <a:ext uri="{9D8B030D-6E8A-4147-A177-3AD203B41FA5}">
                      <a16:colId xmlns:a16="http://schemas.microsoft.com/office/drawing/2014/main" val="20000"/>
                    </a:ext>
                  </a:extLst>
                </a:gridCol>
                <a:gridCol w="95025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7064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1" i="0" u="none" strike="noStrike" cap="none" normalizeH="0" baseline="0" dirty="0">
                          <a:ln>
                            <a:noFill/>
                          </a:ln>
                          <a:solidFill>
                            <a:schemeClr val="accent2"/>
                          </a:solidFill>
                          <a:effectLst/>
                          <a:latin typeface="Arial" charset="0"/>
                          <a:cs typeface="Arial" charset="0"/>
                        </a:rPr>
                        <a:t>Cut=0.7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3" name="Table 2">
            <a:extLst>
              <a:ext uri="{FF2B5EF4-FFF2-40B4-BE49-F238E27FC236}">
                <a16:creationId xmlns:a16="http://schemas.microsoft.com/office/drawing/2014/main" id="{D0D9E5E9-E507-ED8F-FEE1-8354B2ABC372}"/>
              </a:ext>
            </a:extLst>
          </p:cNvPr>
          <p:cNvGraphicFramePr>
            <a:graphicFrameLocks noGrp="1"/>
          </p:cNvGraphicFramePr>
          <p:nvPr/>
        </p:nvGraphicFramePr>
        <p:xfrm>
          <a:off x="228600" y="495300"/>
          <a:ext cx="3291215" cy="6030750"/>
        </p:xfrm>
        <a:graphic>
          <a:graphicData uri="http://schemas.openxmlformats.org/drawingml/2006/table">
            <a:tbl>
              <a:tblPr firstRow="1" bandRow="1">
                <a:tableStyleId>{5C22544A-7EE6-4342-B048-85BDC9FD1C3A}</a:tableStyleId>
              </a:tblPr>
              <a:tblGrid>
                <a:gridCol w="658243">
                  <a:extLst>
                    <a:ext uri="{9D8B030D-6E8A-4147-A177-3AD203B41FA5}">
                      <a16:colId xmlns:a16="http://schemas.microsoft.com/office/drawing/2014/main" val="2010052537"/>
                    </a:ext>
                  </a:extLst>
                </a:gridCol>
                <a:gridCol w="792667">
                  <a:extLst>
                    <a:ext uri="{9D8B030D-6E8A-4147-A177-3AD203B41FA5}">
                      <a16:colId xmlns:a16="http://schemas.microsoft.com/office/drawing/2014/main" val="1179381403"/>
                    </a:ext>
                  </a:extLst>
                </a:gridCol>
                <a:gridCol w="537597">
                  <a:extLst>
                    <a:ext uri="{9D8B030D-6E8A-4147-A177-3AD203B41FA5}">
                      <a16:colId xmlns:a16="http://schemas.microsoft.com/office/drawing/2014/main" val="141091567"/>
                    </a:ext>
                  </a:extLst>
                </a:gridCol>
                <a:gridCol w="644465">
                  <a:extLst>
                    <a:ext uri="{9D8B030D-6E8A-4147-A177-3AD203B41FA5}">
                      <a16:colId xmlns:a16="http://schemas.microsoft.com/office/drawing/2014/main" val="280583875"/>
                    </a:ext>
                  </a:extLst>
                </a:gridCol>
                <a:gridCol w="658243">
                  <a:extLst>
                    <a:ext uri="{9D8B030D-6E8A-4147-A177-3AD203B41FA5}">
                      <a16:colId xmlns:a16="http://schemas.microsoft.com/office/drawing/2014/main" val="3703770370"/>
                    </a:ext>
                  </a:extLst>
                </a:gridCol>
              </a:tblGrid>
              <a:tr h="460570">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1</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0.3</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0.5</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Cut 0.7</a:t>
                      </a:r>
                    </a:p>
                  </a:txBody>
                  <a:tcPr marL="9525" marR="9525" marT="9525" marB="0" anchor="b"/>
                </a:tc>
                <a:extLst>
                  <a:ext uri="{0D108BD9-81ED-4DB2-BD59-A6C34878D82A}">
                    <a16:rowId xmlns:a16="http://schemas.microsoft.com/office/drawing/2014/main" val="4127267697"/>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0.901</a:t>
                      </a:r>
                    </a:p>
                  </a:txBody>
                  <a:tcPr marL="9525" marR="9525" marT="9525" marB="0" anchor="b"/>
                </a:tc>
                <a:tc>
                  <a:txBody>
                    <a:bodyPr/>
                    <a:lstStyle/>
                    <a:p>
                      <a:pPr algn="r" fontAlgn="b"/>
                      <a:r>
                        <a:rPr lang="en-US" sz="1600" b="1"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1"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381956681"/>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0.868</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4225673208"/>
                  </a:ext>
                </a:extLst>
              </a:tr>
              <a:tr h="278509">
                <a:tc>
                  <a:txBody>
                    <a:bodyPr/>
                    <a:lstStyle/>
                    <a:p>
                      <a:pPr algn="ctr" rtl="0"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0.725</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23492523"/>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0.701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chemeClr val="tx1"/>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0046360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0.605</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604556874"/>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0.502</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1083790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0.475</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86327860"/>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dirty="0">
                          <a:solidFill>
                            <a:srgbClr val="000000"/>
                          </a:solidFill>
                          <a:effectLst/>
                          <a:latin typeface="Calibri" panose="020F0502020204030204" pitchFamily="34" charset="0"/>
                        </a:rPr>
                        <a:t>0.470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133430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0.466</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99272972"/>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0.435</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52502818"/>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0.430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434418734"/>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0.327</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011339126"/>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0.315</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513126907"/>
                  </a:ext>
                </a:extLst>
              </a:tr>
              <a:tr h="278509">
                <a:tc>
                  <a:txBody>
                    <a:bodyPr/>
                    <a:lstStyle/>
                    <a:p>
                      <a:pPr algn="ctr" rtl="0"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0.309</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FF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7241537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0.281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991132395"/>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0.268</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48074689"/>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0.227</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16556342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0.190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527756257"/>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0.100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088757103"/>
                  </a:ext>
                </a:extLst>
              </a:tr>
              <a:tr h="278509">
                <a:tc>
                  <a:txBody>
                    <a:bodyPr/>
                    <a:lstStyle/>
                    <a:p>
                      <a:pPr algn="ctr" rtl="0"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rtl="0" fontAlgn="b"/>
                      <a:r>
                        <a:rPr lang="en-US" sz="1600" b="0" i="0" u="none" strike="noStrike">
                          <a:solidFill>
                            <a:srgbClr val="000000"/>
                          </a:solidFill>
                          <a:effectLst/>
                          <a:latin typeface="Calibri" panose="020F0502020204030204" pitchFamily="34" charset="0"/>
                        </a:rPr>
                        <a:t>0.158</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42636356"/>
                  </a:ext>
                </a:extLst>
              </a:tr>
            </a:tbl>
          </a:graphicData>
        </a:graphic>
      </p:graphicFrame>
      <p:cxnSp>
        <p:nvCxnSpPr>
          <p:cNvPr id="5" name="Straight Arrow Connector 4">
            <a:extLst>
              <a:ext uri="{FF2B5EF4-FFF2-40B4-BE49-F238E27FC236}">
                <a16:creationId xmlns:a16="http://schemas.microsoft.com/office/drawing/2014/main" id="{927762C8-E671-97A1-4556-D63CBC35C811}"/>
              </a:ext>
            </a:extLst>
          </p:cNvPr>
          <p:cNvCxnSpPr>
            <a:cxnSpLocks/>
            <a:stCxn id="12" idx="1"/>
          </p:cNvCxnSpPr>
          <p:nvPr/>
        </p:nvCxnSpPr>
        <p:spPr bwMode="auto">
          <a:xfrm flipH="1">
            <a:off x="3519815" y="1582580"/>
            <a:ext cx="1966585" cy="505891"/>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43D0D6B4-9838-91B4-9F59-463BB8E4B6B8}"/>
              </a:ext>
            </a:extLst>
          </p:cNvPr>
          <p:cNvCxnSpPr>
            <a:cxnSpLocks/>
          </p:cNvCxnSpPr>
          <p:nvPr/>
        </p:nvCxnSpPr>
        <p:spPr bwMode="auto">
          <a:xfrm flipH="1" flipV="1">
            <a:off x="3519815" y="2646241"/>
            <a:ext cx="1966584" cy="28829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71F3942A-7A17-3E00-1C03-9A412C022E50}"/>
              </a:ext>
            </a:extLst>
          </p:cNvPr>
          <p:cNvCxnSpPr>
            <a:cxnSpLocks/>
            <a:stCxn id="10" idx="1"/>
          </p:cNvCxnSpPr>
          <p:nvPr/>
        </p:nvCxnSpPr>
        <p:spPr bwMode="auto">
          <a:xfrm flipH="1">
            <a:off x="3519815" y="4477218"/>
            <a:ext cx="1966585" cy="38492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4DF29BBC-2035-0751-627B-594EC2718530}"/>
              </a:ext>
            </a:extLst>
          </p:cNvPr>
          <p:cNvSpPr txBox="1"/>
          <p:nvPr/>
        </p:nvSpPr>
        <p:spPr>
          <a:xfrm>
            <a:off x="1824740" y="495300"/>
            <a:ext cx="1285929" cy="261610"/>
          </a:xfrm>
          <a:prstGeom prst="rect">
            <a:avLst/>
          </a:prstGeom>
          <a:noFill/>
        </p:spPr>
        <p:txBody>
          <a:bodyPr wrap="non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Model predictions</a:t>
            </a:r>
          </a:p>
        </p:txBody>
      </p:sp>
    </p:spTree>
    <p:extLst>
      <p:ext uri="{BB962C8B-B14F-4D97-AF65-F5344CB8AC3E}">
        <p14:creationId xmlns:p14="http://schemas.microsoft.com/office/powerpoint/2010/main" val="372059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E5BD-4FF7-29B3-E27D-139C571A8C41}"/>
              </a:ext>
            </a:extLst>
          </p:cNvPr>
          <p:cNvSpPr>
            <a:spLocks noGrp="1"/>
          </p:cNvSpPr>
          <p:nvPr>
            <p:ph type="title"/>
          </p:nvPr>
        </p:nvSpPr>
        <p:spPr/>
        <p:txBody>
          <a:bodyPr/>
          <a:lstStyle/>
          <a:p>
            <a:r>
              <a:rPr lang="en-US" dirty="0"/>
              <a:t>Example</a:t>
            </a:r>
          </a:p>
        </p:txBody>
      </p:sp>
      <p:sp>
        <p:nvSpPr>
          <p:cNvPr id="58373" name="Content Placeholder 1"/>
          <p:cNvSpPr>
            <a:spLocks noGrp="1"/>
          </p:cNvSpPr>
          <p:nvPr>
            <p:ph idx="1"/>
          </p:nvPr>
        </p:nvSpPr>
        <p:spPr>
          <a:xfrm>
            <a:off x="457200" y="3657601"/>
            <a:ext cx="8229600" cy="2178500"/>
          </a:xfrm>
        </p:spPr>
        <p:txBody>
          <a:bodyPr>
            <a:normAutofit lnSpcReduction="10000"/>
          </a:bodyPr>
          <a:lstStyle/>
          <a:p>
            <a:pPr marL="342900" lvl="1" indent="-342900">
              <a:buClr>
                <a:schemeClr val="folHlink"/>
              </a:buClr>
              <a:buSzPct val="60000"/>
              <a:defRPr/>
            </a:pPr>
            <a:endParaRPr lang="en-US" sz="2400" i="1" dirty="0"/>
          </a:p>
          <a:p>
            <a:pPr marL="342900" lvl="1" indent="-342900">
              <a:buClr>
                <a:schemeClr val="folHlink"/>
              </a:buClr>
              <a:buSzPct val="60000"/>
              <a:defRPr/>
            </a:pPr>
            <a:r>
              <a:rPr lang="en-US" sz="2400" i="1" dirty="0"/>
              <a:t>Accuracy = </a:t>
            </a:r>
          </a:p>
          <a:p>
            <a:pPr marL="342900" lvl="1" indent="-342900">
              <a:buClr>
                <a:schemeClr val="folHlink"/>
              </a:buClr>
              <a:buSzPct val="60000"/>
              <a:defRPr/>
            </a:pPr>
            <a:r>
              <a:rPr lang="en-US" sz="2400" i="1" dirty="0"/>
              <a:t>Error Rate= </a:t>
            </a:r>
          </a:p>
          <a:p>
            <a:pPr marL="342900" lvl="1" indent="-342900">
              <a:buClr>
                <a:schemeClr val="folHlink"/>
              </a:buClr>
              <a:buSzPct val="60000"/>
              <a:defRPr/>
            </a:pPr>
            <a:r>
              <a:rPr lang="en-US" sz="2400" i="1" dirty="0"/>
              <a:t>Precision =</a:t>
            </a:r>
            <a:endParaRPr lang="en-US" sz="2400" dirty="0"/>
          </a:p>
          <a:p>
            <a:pPr marL="342900" lvl="1" indent="-342900">
              <a:buClr>
                <a:schemeClr val="folHlink"/>
              </a:buClr>
              <a:buSzPct val="60000"/>
              <a:defRPr/>
            </a:pPr>
            <a:r>
              <a:rPr lang="en-US" sz="2400" i="1" dirty="0"/>
              <a:t>Recall</a:t>
            </a:r>
            <a:r>
              <a:rPr lang="en-US" sz="2400" dirty="0"/>
              <a:t> =</a:t>
            </a:r>
            <a:endParaRPr lang="en-US" dirty="0"/>
          </a:p>
        </p:txBody>
      </p:sp>
      <p:sp>
        <p:nvSpPr>
          <p:cNvPr id="33795" name="Rectangle 35"/>
          <p:cNvSpPr>
            <a:spLocks noChangeArrowheads="1"/>
          </p:cNvSpPr>
          <p:nvPr/>
        </p:nvSpPr>
        <p:spPr bwMode="auto">
          <a:xfrm>
            <a:off x="228600" y="4572000"/>
            <a:ext cx="8610600" cy="1143000"/>
          </a:xfrm>
          <a:prstGeom prst="rect">
            <a:avLst/>
          </a:prstGeom>
          <a:noFill/>
          <a:ln w="9525">
            <a:noFill/>
            <a:miter lim="800000"/>
            <a:headEnd/>
            <a:tailEnd/>
          </a:ln>
        </p:spPr>
        <p:txBody>
          <a:bodyPr/>
          <a:lstStyle/>
          <a:p>
            <a:pPr marL="342900" indent="-342900">
              <a:lnSpc>
                <a:spcPct val="90000"/>
              </a:lnSpc>
              <a:spcBef>
                <a:spcPct val="20000"/>
              </a:spcBef>
              <a:buClr>
                <a:schemeClr val="folHlink"/>
              </a:buClr>
              <a:buSzPct val="60000"/>
              <a:buFont typeface="Wingdings" pitchFamily="2" charset="2"/>
              <a:buNone/>
            </a:pPr>
            <a:endParaRPr lang="en-US" sz="2400"/>
          </a:p>
        </p:txBody>
      </p:sp>
      <p:sp>
        <p:nvSpPr>
          <p:cNvPr id="33796" name="Slide Number Placeholder 7"/>
          <p:cNvSpPr txBox="1">
            <a:spLocks noGrp="1"/>
          </p:cNvSpPr>
          <p:nvPr/>
        </p:nvSpPr>
        <p:spPr bwMode="auto">
          <a:xfrm>
            <a:off x="7239000" y="6477000"/>
            <a:ext cx="1905000" cy="381000"/>
          </a:xfrm>
          <a:prstGeom prst="rect">
            <a:avLst/>
          </a:prstGeom>
          <a:noFill/>
          <a:ln w="9525">
            <a:noFill/>
            <a:miter lim="800000"/>
            <a:headEnd/>
            <a:tailEnd/>
          </a:ln>
        </p:spPr>
        <p:txBody>
          <a:bodyPr anchor="b"/>
          <a:lstStyle/>
          <a:p>
            <a:fld id="{7ECFF701-455E-4379-9147-385ABAB269B3}" type="slidenum">
              <a:rPr lang="en-US" sz="1200" b="1">
                <a:latin typeface="Calibri" pitchFamily="34" charset="0"/>
              </a:rPr>
              <a:pPr/>
              <a:t>39</a:t>
            </a:fld>
            <a:endParaRPr lang="en-US" sz="1200" b="1">
              <a:latin typeface="Calibri" pitchFamily="34" charset="0"/>
            </a:endParaRPr>
          </a:p>
        </p:txBody>
      </p:sp>
      <p:graphicFrame>
        <p:nvGraphicFramePr>
          <p:cNvPr id="7" name="Group 54"/>
          <p:cNvGraphicFramePr>
            <a:graphicFrameLocks/>
          </p:cNvGraphicFramePr>
          <p:nvPr>
            <p:extLst>
              <p:ext uri="{D42A27DB-BD31-4B8C-83A1-F6EECF244321}">
                <p14:modId xmlns:p14="http://schemas.microsoft.com/office/powerpoint/2010/main" val="2674002117"/>
              </p:ext>
            </p:extLst>
          </p:nvPr>
        </p:nvGraphicFramePr>
        <p:xfrm>
          <a:off x="804797" y="1393825"/>
          <a:ext cx="7000875" cy="1463676"/>
        </p:xfrm>
        <a:graphic>
          <a:graphicData uri="http://schemas.openxmlformats.org/drawingml/2006/table">
            <a:tbl>
              <a:tblPr/>
              <a:tblGrid>
                <a:gridCol w="3200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Total</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90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140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230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210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9560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9770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Total</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300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9700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10000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3" name="Group 131">
            <a:extLst>
              <a:ext uri="{FF2B5EF4-FFF2-40B4-BE49-F238E27FC236}">
                <a16:creationId xmlns:a16="http://schemas.microsoft.com/office/drawing/2014/main" id="{340F0EE5-8711-CBE7-10BC-3F25D72A4704}"/>
              </a:ext>
            </a:extLst>
          </p:cNvPr>
          <p:cNvGraphicFramePr>
            <a:graphicFrameLocks noGrp="1"/>
          </p:cNvGraphicFramePr>
          <p:nvPr>
            <p:extLst>
              <p:ext uri="{D42A27DB-BD31-4B8C-83A1-F6EECF244321}">
                <p14:modId xmlns:p14="http://schemas.microsoft.com/office/powerpoint/2010/main" val="2325249608"/>
              </p:ext>
            </p:extLst>
          </p:nvPr>
        </p:nvGraphicFramePr>
        <p:xfrm>
          <a:off x="5135673" y="3965496"/>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68714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BCC6-D76B-5741-48DB-DEC2C8668C1C}"/>
              </a:ext>
            </a:extLst>
          </p:cNvPr>
          <p:cNvSpPr>
            <a:spLocks noGrp="1"/>
          </p:cNvSpPr>
          <p:nvPr>
            <p:ph type="title"/>
          </p:nvPr>
        </p:nvSpPr>
        <p:spPr/>
        <p:txBody>
          <a:bodyPr/>
          <a:lstStyle/>
          <a:p>
            <a:r>
              <a:rPr lang="en-US" dirty="0"/>
              <a:t>Evaluating models</a:t>
            </a:r>
          </a:p>
        </p:txBody>
      </p:sp>
      <p:sp>
        <p:nvSpPr>
          <p:cNvPr id="3" name="Content Placeholder 2">
            <a:extLst>
              <a:ext uri="{FF2B5EF4-FFF2-40B4-BE49-F238E27FC236}">
                <a16:creationId xmlns:a16="http://schemas.microsoft.com/office/drawing/2014/main" id="{5EB57604-E862-EFEC-94F4-6AB95A8DF6F0}"/>
              </a:ext>
            </a:extLst>
          </p:cNvPr>
          <p:cNvSpPr>
            <a:spLocks noGrp="1"/>
          </p:cNvSpPr>
          <p:nvPr>
            <p:ph idx="1"/>
          </p:nvPr>
        </p:nvSpPr>
        <p:spPr/>
        <p:txBody>
          <a:bodyPr/>
          <a:lstStyle/>
          <a:p>
            <a:endParaRPr lang="en-US" dirty="0"/>
          </a:p>
          <a:p>
            <a:r>
              <a:rPr lang="en-US" dirty="0"/>
              <a:t>If we apply accuracy to trees built on the training set …</a:t>
            </a:r>
          </a:p>
          <a:p>
            <a:pPr lvl="1"/>
            <a:r>
              <a:rPr lang="en-US" dirty="0"/>
              <a:t>the biggest tree will always be best!  </a:t>
            </a:r>
          </a:p>
          <a:p>
            <a:pPr lvl="1"/>
            <a:r>
              <a:rPr lang="en-US" dirty="0"/>
              <a:t>In fact, you can often build a tree with 100% accuracy on the training set</a:t>
            </a:r>
          </a:p>
          <a:p>
            <a:pPr marL="342900" lvl="1" indent="0">
              <a:buNone/>
            </a:pPr>
            <a:endParaRPr lang="en-US" dirty="0"/>
          </a:p>
          <a:p>
            <a:r>
              <a:rPr lang="en-US" dirty="0"/>
              <a:t>But, our goal is to generalize to data we have not seen yet</a:t>
            </a:r>
          </a:p>
        </p:txBody>
      </p:sp>
      <p:sp>
        <p:nvSpPr>
          <p:cNvPr id="4" name="Slide Number Placeholder 3">
            <a:extLst>
              <a:ext uri="{FF2B5EF4-FFF2-40B4-BE49-F238E27FC236}">
                <a16:creationId xmlns:a16="http://schemas.microsoft.com/office/drawing/2014/main" id="{D5D9A354-C491-B624-16F5-E443C3EC2F02}"/>
              </a:ext>
            </a:extLst>
          </p:cNvPr>
          <p:cNvSpPr>
            <a:spLocks noGrp="1"/>
          </p:cNvSpPr>
          <p:nvPr>
            <p:ph type="sldNum" sz="quarter" idx="10"/>
          </p:nvPr>
        </p:nvSpPr>
        <p:spPr/>
        <p:txBody>
          <a:bodyPr/>
          <a:lstStyle/>
          <a:p>
            <a:fld id="{ABBEE3BA-F264-1746-880E-39AD601DF2B1}" type="slidenum">
              <a:rPr lang="en-US" smtClean="0"/>
              <a:t>4</a:t>
            </a:fld>
            <a:endParaRPr lang="en-US" dirty="0"/>
          </a:p>
        </p:txBody>
      </p:sp>
      <p:pic>
        <p:nvPicPr>
          <p:cNvPr id="5" name="Picture 2">
            <a:extLst>
              <a:ext uri="{FF2B5EF4-FFF2-40B4-BE49-F238E27FC236}">
                <a16:creationId xmlns:a16="http://schemas.microsoft.com/office/drawing/2014/main" id="{CC264344-6D64-8474-9F45-7AF938CB0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3548850"/>
            <a:ext cx="8229600" cy="264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C0BD22-1610-FDAA-6045-D3ABA339D6BC}"/>
              </a:ext>
            </a:extLst>
          </p:cNvPr>
          <p:cNvSpPr>
            <a:spLocks noGrp="1"/>
          </p:cNvSpPr>
          <p:nvPr>
            <p:ph type="sldNum" sz="quarter" idx="12"/>
          </p:nvPr>
        </p:nvSpPr>
        <p:spPr/>
        <p:txBody>
          <a:bodyPr/>
          <a:lstStyle/>
          <a:p>
            <a:fld id="{ABBEE3BA-F264-1746-880E-39AD601DF2B1}" type="slidenum">
              <a:rPr lang="en-US" smtClean="0"/>
              <a:t>40</a:t>
            </a:fld>
            <a:endParaRPr lang="en-US"/>
          </a:p>
        </p:txBody>
      </p:sp>
      <p:sp>
        <p:nvSpPr>
          <p:cNvPr id="3" name="Text Placeholder 2">
            <a:extLst>
              <a:ext uri="{FF2B5EF4-FFF2-40B4-BE49-F238E27FC236}">
                <a16:creationId xmlns:a16="http://schemas.microsoft.com/office/drawing/2014/main" id="{17F9872A-6B95-F7AE-75AE-2BA979A63C25}"/>
              </a:ext>
            </a:extLst>
          </p:cNvPr>
          <p:cNvSpPr>
            <a:spLocks noGrp="1"/>
          </p:cNvSpPr>
          <p:nvPr>
            <p:ph type="body" sz="quarter" idx="13"/>
          </p:nvPr>
        </p:nvSpPr>
        <p:spPr>
          <a:xfrm>
            <a:off x="606356" y="1769441"/>
            <a:ext cx="6495901" cy="914400"/>
          </a:xfrm>
        </p:spPr>
        <p:txBody>
          <a:bodyPr/>
          <a:lstStyle/>
          <a:p>
            <a:r>
              <a:rPr lang="en-US" dirty="0"/>
              <a:t>Evaluation Curves and Metrics</a:t>
            </a:r>
          </a:p>
        </p:txBody>
      </p:sp>
    </p:spTree>
    <p:extLst>
      <p:ext uri="{BB962C8B-B14F-4D97-AF65-F5344CB8AC3E}">
        <p14:creationId xmlns:p14="http://schemas.microsoft.com/office/powerpoint/2010/main" val="3497717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4065-40E1-A414-710E-E9CDECF2E614}"/>
              </a:ext>
            </a:extLst>
          </p:cNvPr>
          <p:cNvSpPr>
            <a:spLocks noGrp="1"/>
          </p:cNvSpPr>
          <p:nvPr>
            <p:ph type="title"/>
          </p:nvPr>
        </p:nvSpPr>
        <p:spPr/>
        <p:txBody>
          <a:bodyPr/>
          <a:lstStyle/>
          <a:p>
            <a:r>
              <a:rPr lang="en-US" dirty="0"/>
              <a:t>Evaluation Curves and Metrics</a:t>
            </a:r>
          </a:p>
        </p:txBody>
      </p:sp>
      <p:sp>
        <p:nvSpPr>
          <p:cNvPr id="3" name="Content Placeholder 2">
            <a:extLst>
              <a:ext uri="{FF2B5EF4-FFF2-40B4-BE49-F238E27FC236}">
                <a16:creationId xmlns:a16="http://schemas.microsoft.com/office/drawing/2014/main" id="{75A87FA6-683F-3CF7-D91C-A5A4381097B7}"/>
              </a:ext>
            </a:extLst>
          </p:cNvPr>
          <p:cNvSpPr>
            <a:spLocks noGrp="1"/>
          </p:cNvSpPr>
          <p:nvPr>
            <p:ph idx="1"/>
          </p:nvPr>
        </p:nvSpPr>
        <p:spPr/>
        <p:txBody>
          <a:bodyPr/>
          <a:lstStyle/>
          <a:p>
            <a:r>
              <a:rPr lang="en-US" dirty="0"/>
              <a:t>We have seen that the performance of a classification model depends on what the cutoff probability is</a:t>
            </a:r>
          </a:p>
          <a:p>
            <a:r>
              <a:rPr lang="en-US" dirty="0"/>
              <a:t>How do we define the overall performance of a model? </a:t>
            </a:r>
          </a:p>
          <a:p>
            <a:endParaRPr lang="en-US" dirty="0"/>
          </a:p>
          <a:p>
            <a:endParaRPr lang="en-US" dirty="0"/>
          </a:p>
          <a:p>
            <a:r>
              <a:rPr lang="en-US" dirty="0"/>
              <a:t>Three curves</a:t>
            </a:r>
          </a:p>
          <a:p>
            <a:pPr lvl="1"/>
            <a:r>
              <a:rPr lang="en-US" dirty="0"/>
              <a:t>There are actually many more options, but these three are the most used and useful</a:t>
            </a:r>
          </a:p>
          <a:p>
            <a:pPr lvl="1"/>
            <a:endParaRPr lang="en-US" dirty="0"/>
          </a:p>
          <a:p>
            <a:pPr lvl="1"/>
            <a:endParaRPr lang="en-US" dirty="0"/>
          </a:p>
          <a:p>
            <a:pPr marL="457200" indent="-457200">
              <a:buFont typeface="+mj-lt"/>
              <a:buAutoNum type="arabicPeriod"/>
            </a:pPr>
            <a:r>
              <a:rPr lang="en-US" dirty="0"/>
              <a:t>Precision-Recall Curves</a:t>
            </a:r>
          </a:p>
          <a:p>
            <a:pPr marL="457200" indent="-457200">
              <a:buFont typeface="+mj-lt"/>
              <a:buAutoNum type="arabicPeriod"/>
            </a:pPr>
            <a:r>
              <a:rPr lang="en-US" dirty="0"/>
              <a:t>ROC curves</a:t>
            </a:r>
          </a:p>
          <a:p>
            <a:pPr marL="457200" indent="-457200">
              <a:buFont typeface="+mj-lt"/>
              <a:buAutoNum type="arabicPeriod"/>
            </a:pPr>
            <a:r>
              <a:rPr lang="en-US" dirty="0"/>
              <a:t>Lift Curves</a:t>
            </a:r>
          </a:p>
        </p:txBody>
      </p:sp>
      <p:sp>
        <p:nvSpPr>
          <p:cNvPr id="4" name="Slide Number Placeholder 3">
            <a:extLst>
              <a:ext uri="{FF2B5EF4-FFF2-40B4-BE49-F238E27FC236}">
                <a16:creationId xmlns:a16="http://schemas.microsoft.com/office/drawing/2014/main" id="{15EFE500-0D7E-A230-8029-E6DCD898F3E1}"/>
              </a:ext>
            </a:extLst>
          </p:cNvPr>
          <p:cNvSpPr>
            <a:spLocks noGrp="1"/>
          </p:cNvSpPr>
          <p:nvPr>
            <p:ph type="sldNum" sz="quarter" idx="10"/>
          </p:nvPr>
        </p:nvSpPr>
        <p:spPr/>
        <p:txBody>
          <a:bodyPr/>
          <a:lstStyle/>
          <a:p>
            <a:fld id="{ABBEE3BA-F264-1746-880E-39AD601DF2B1}" type="slidenum">
              <a:rPr lang="en-US" smtClean="0"/>
              <a:t>41</a:t>
            </a:fld>
            <a:endParaRPr lang="en-US"/>
          </a:p>
        </p:txBody>
      </p:sp>
    </p:spTree>
    <p:extLst>
      <p:ext uri="{BB962C8B-B14F-4D97-AF65-F5344CB8AC3E}">
        <p14:creationId xmlns:p14="http://schemas.microsoft.com/office/powerpoint/2010/main" val="321577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553200" cy="1143000"/>
          </a:xfrm>
        </p:spPr>
        <p:txBody>
          <a:bodyPr/>
          <a:lstStyle/>
          <a:p>
            <a:pPr>
              <a:defRPr/>
            </a:pPr>
            <a:r>
              <a:rPr lang="en-US" dirty="0" err="1"/>
              <a:t>Baserate</a:t>
            </a:r>
            <a:r>
              <a:rPr lang="en-US" dirty="0"/>
              <a:t> as Baseline</a:t>
            </a:r>
          </a:p>
        </p:txBody>
      </p:sp>
      <p:sp>
        <p:nvSpPr>
          <p:cNvPr id="3" name="Content Placeholder 2"/>
          <p:cNvSpPr>
            <a:spLocks noGrp="1"/>
          </p:cNvSpPr>
          <p:nvPr>
            <p:ph idx="1"/>
          </p:nvPr>
        </p:nvSpPr>
        <p:spPr>
          <a:xfrm>
            <a:off x="143006" y="1164238"/>
            <a:ext cx="6442564" cy="5198984"/>
          </a:xfrm>
        </p:spPr>
        <p:txBody>
          <a:bodyPr>
            <a:normAutofit/>
          </a:bodyPr>
          <a:lstStyle/>
          <a:p>
            <a:pPr>
              <a:defRPr/>
            </a:pPr>
            <a:r>
              <a:rPr lang="en-US" dirty="0"/>
              <a:t>‘baserate’ is the overall </a:t>
            </a:r>
            <a:r>
              <a:rPr lang="en-US" dirty="0" err="1"/>
              <a:t>prevalalnce</a:t>
            </a:r>
            <a:r>
              <a:rPr lang="en-US" dirty="0"/>
              <a:t> of positive cases</a:t>
            </a:r>
          </a:p>
          <a:p>
            <a:pPr>
              <a:defRPr/>
            </a:pPr>
            <a:endParaRPr lang="en-US" dirty="0"/>
          </a:p>
          <a:p>
            <a:pPr>
              <a:defRPr/>
            </a:pPr>
            <a:r>
              <a:rPr lang="en-US" dirty="0"/>
              <a:t>Example on the right</a:t>
            </a:r>
          </a:p>
          <a:p>
            <a:pPr lvl="1">
              <a:defRPr/>
            </a:pPr>
            <a:r>
              <a:rPr lang="en-US" dirty="0" err="1"/>
              <a:t>baserate</a:t>
            </a:r>
            <a:r>
              <a:rPr lang="en-US" dirty="0"/>
              <a:t> of success (Truth=1) = 35%</a:t>
            </a:r>
          </a:p>
          <a:p>
            <a:pPr lvl="1">
              <a:defRPr/>
            </a:pPr>
            <a:r>
              <a:rPr lang="en-US" dirty="0"/>
              <a:t>baserate of failure = 65%</a:t>
            </a:r>
          </a:p>
          <a:p>
            <a:pPr lvl="1">
              <a:defRPr/>
            </a:pPr>
            <a:endParaRPr lang="en-US" dirty="0"/>
          </a:p>
          <a:p>
            <a:pPr>
              <a:defRPr/>
            </a:pPr>
            <a:r>
              <a:rPr lang="en-US" dirty="0"/>
              <a:t>Typically use “1” or “+” for the minority class</a:t>
            </a:r>
          </a:p>
          <a:p>
            <a:pPr>
              <a:defRPr/>
            </a:pPr>
            <a:endParaRPr lang="en-US" dirty="0"/>
          </a:p>
          <a:p>
            <a:pPr>
              <a:defRPr/>
            </a:pPr>
            <a:r>
              <a:rPr lang="en-US" dirty="0"/>
              <a:t>A dumb model can always have accuracy at least as high as the </a:t>
            </a:r>
            <a:r>
              <a:rPr lang="en-US" dirty="0" err="1"/>
              <a:t>baserate</a:t>
            </a:r>
            <a:r>
              <a:rPr lang="en-US" dirty="0"/>
              <a:t> of success (or failure)</a:t>
            </a:r>
          </a:p>
          <a:p>
            <a:pPr marL="342900" lvl="1" indent="0">
              <a:buNone/>
              <a:defRPr/>
            </a:pPr>
            <a:endParaRPr lang="en-US" dirty="0"/>
          </a:p>
          <a:p>
            <a:pPr>
              <a:defRPr/>
            </a:pPr>
            <a:r>
              <a:rPr lang="en-US" dirty="0"/>
              <a:t>‘balanced’ refers to how close the </a:t>
            </a:r>
            <a:r>
              <a:rPr lang="en-US" dirty="0" err="1"/>
              <a:t>baserate</a:t>
            </a:r>
            <a:r>
              <a:rPr lang="en-US" dirty="0"/>
              <a:t> is to 50%</a:t>
            </a:r>
          </a:p>
        </p:txBody>
      </p:sp>
      <p:graphicFrame>
        <p:nvGraphicFramePr>
          <p:cNvPr id="5" name="Table 4">
            <a:extLst>
              <a:ext uri="{FF2B5EF4-FFF2-40B4-BE49-F238E27FC236}">
                <a16:creationId xmlns:a16="http://schemas.microsoft.com/office/drawing/2014/main" id="{99DA5ECB-1469-7913-7D6D-4BCDE09D7E2F}"/>
              </a:ext>
            </a:extLst>
          </p:cNvPr>
          <p:cNvGraphicFramePr>
            <a:graphicFrameLocks noGrp="1"/>
          </p:cNvGraphicFramePr>
          <p:nvPr>
            <p:extLst>
              <p:ext uri="{D42A27DB-BD31-4B8C-83A1-F6EECF244321}">
                <p14:modId xmlns:p14="http://schemas.microsoft.com/office/powerpoint/2010/main" val="1609792720"/>
              </p:ext>
            </p:extLst>
          </p:nvPr>
        </p:nvGraphicFramePr>
        <p:xfrm>
          <a:off x="6585570" y="649049"/>
          <a:ext cx="2246311" cy="5864704"/>
        </p:xfrm>
        <a:graphic>
          <a:graphicData uri="http://schemas.openxmlformats.org/drawingml/2006/table">
            <a:tbl>
              <a:tblPr firstRow="1" bandRow="1">
                <a:tableStyleId>{5C22544A-7EE6-4342-B048-85BDC9FD1C3A}</a:tableStyleId>
              </a:tblPr>
              <a:tblGrid>
                <a:gridCol w="860294">
                  <a:extLst>
                    <a:ext uri="{9D8B030D-6E8A-4147-A177-3AD203B41FA5}">
                      <a16:colId xmlns:a16="http://schemas.microsoft.com/office/drawing/2014/main" val="2988090810"/>
                    </a:ext>
                  </a:extLst>
                </a:gridCol>
                <a:gridCol w="1386017">
                  <a:extLst>
                    <a:ext uri="{9D8B030D-6E8A-4147-A177-3AD203B41FA5}">
                      <a16:colId xmlns:a16="http://schemas.microsoft.com/office/drawing/2014/main" val="2359743302"/>
                    </a:ext>
                  </a:extLst>
                </a:gridCol>
              </a:tblGrid>
              <a:tr h="224584">
                <a:tc>
                  <a:txBody>
                    <a:bodyPr/>
                    <a:lstStyle/>
                    <a:p>
                      <a:pPr algn="ctr" rtl="0" fontAlgn="b"/>
                      <a:r>
                        <a:rPr lang="en-US" sz="14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4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82006">
                <a:tc>
                  <a:txBody>
                    <a:bodyPr/>
                    <a:lstStyle/>
                    <a:p>
                      <a:pPr algn="ctr" rtl="0" fontAlgn="b"/>
                      <a:r>
                        <a:rPr lang="en-US" sz="14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82006">
                <a:tc>
                  <a:txBody>
                    <a:bodyPr/>
                    <a:lstStyle/>
                    <a:p>
                      <a:pPr algn="ctr" rtl="0" fontAlgn="b"/>
                      <a:r>
                        <a:rPr lang="en-US" sz="14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4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spTree>
    <p:extLst>
      <p:ext uri="{BB962C8B-B14F-4D97-AF65-F5344CB8AC3E}">
        <p14:creationId xmlns:p14="http://schemas.microsoft.com/office/powerpoint/2010/main" val="141106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572A-9B91-34A9-1EB0-44E16D2F7504}"/>
              </a:ext>
            </a:extLst>
          </p:cNvPr>
          <p:cNvSpPr>
            <a:spLocks noGrp="1"/>
          </p:cNvSpPr>
          <p:nvPr>
            <p:ph type="title"/>
          </p:nvPr>
        </p:nvSpPr>
        <p:spPr/>
        <p:txBody>
          <a:bodyPr/>
          <a:lstStyle/>
          <a:p>
            <a:r>
              <a:rPr lang="en-US" dirty="0"/>
              <a:t>Problems with Unbalanced Classes</a:t>
            </a:r>
          </a:p>
        </p:txBody>
      </p:sp>
      <p:sp>
        <p:nvSpPr>
          <p:cNvPr id="3" name="Content Placeholder 2">
            <a:extLst>
              <a:ext uri="{FF2B5EF4-FFF2-40B4-BE49-F238E27FC236}">
                <a16:creationId xmlns:a16="http://schemas.microsoft.com/office/drawing/2014/main" id="{F8AB0224-AC44-6088-4388-2F8010E278F7}"/>
              </a:ext>
            </a:extLst>
          </p:cNvPr>
          <p:cNvSpPr>
            <a:spLocks noGrp="1"/>
          </p:cNvSpPr>
          <p:nvPr>
            <p:ph idx="1"/>
          </p:nvPr>
        </p:nvSpPr>
        <p:spPr>
          <a:xfrm>
            <a:off x="174510" y="1021898"/>
            <a:ext cx="4224775" cy="5382941"/>
          </a:xfrm>
        </p:spPr>
        <p:txBody>
          <a:bodyPr/>
          <a:lstStyle/>
          <a:p>
            <a:r>
              <a:rPr lang="en-US" dirty="0"/>
              <a:t>Many use cases are highly </a:t>
            </a:r>
            <a:r>
              <a:rPr lang="en-US" i="1" dirty="0"/>
              <a:t>unbalanced</a:t>
            </a:r>
            <a:r>
              <a:rPr lang="en-US" dirty="0"/>
              <a:t>  - (e.g. fraud, where 0.1% or less are fraud cases) </a:t>
            </a:r>
          </a:p>
          <a:p>
            <a:pPr lvl="1"/>
            <a:r>
              <a:rPr lang="en-US" dirty="0"/>
              <a:t>Models can ignore the minority class – challenge to get good recall</a:t>
            </a:r>
          </a:p>
          <a:p>
            <a:pPr lvl="1"/>
            <a:r>
              <a:rPr lang="en-US" dirty="0"/>
              <a:t>Can perform poorly identifying minority class (often of most interest)</a:t>
            </a:r>
          </a:p>
          <a:p>
            <a:pPr marL="342900" lvl="1" indent="0">
              <a:buNone/>
            </a:pPr>
            <a:endParaRPr lang="en-US" dirty="0"/>
          </a:p>
          <a:p>
            <a:r>
              <a:rPr lang="en-US" dirty="0"/>
              <a:t>Two solutions:</a:t>
            </a:r>
          </a:p>
          <a:p>
            <a:pPr lvl="1"/>
            <a:r>
              <a:rPr lang="en-US" dirty="0"/>
              <a:t>Sample from the majority class</a:t>
            </a:r>
          </a:p>
          <a:p>
            <a:pPr lvl="2"/>
            <a:r>
              <a:rPr lang="en-US" dirty="0"/>
              <a:t>Goal: 50/50 data points</a:t>
            </a:r>
          </a:p>
          <a:p>
            <a:pPr lvl="1"/>
            <a:r>
              <a:rPr lang="en-US" dirty="0"/>
              <a:t>Use </a:t>
            </a:r>
            <a:r>
              <a:rPr lang="en-US" dirty="0" err="1">
                <a:latin typeface="Consolas" panose="020B0609020204030204" pitchFamily="49" charset="0"/>
                <a:cs typeface="Consolas" panose="020B0609020204030204" pitchFamily="49" charset="0"/>
              </a:rPr>
              <a:t>class_weight</a:t>
            </a:r>
            <a:r>
              <a:rPr lang="en-US" dirty="0">
                <a:latin typeface="Consolas" panose="020B0609020204030204" pitchFamily="49" charset="0"/>
                <a:cs typeface="Consolas" panose="020B0609020204030204" pitchFamily="49" charset="0"/>
              </a:rPr>
              <a:t>=‘balanced’</a:t>
            </a:r>
          </a:p>
          <a:p>
            <a:pPr lvl="2"/>
            <a:r>
              <a:rPr lang="en-US" dirty="0"/>
              <a:t>Upweight minority cases</a:t>
            </a:r>
          </a:p>
          <a:p>
            <a:pPr lvl="1"/>
            <a:endParaRPr lang="en-US" dirty="0">
              <a:latin typeface="Consolas" panose="020B0609020204030204" pitchFamily="49" charset="0"/>
              <a:cs typeface="Consolas" panose="020B0609020204030204" pitchFamily="49" charset="0"/>
            </a:endParaRPr>
          </a:p>
          <a:p>
            <a:pPr marL="0" indent="0">
              <a:buNone/>
            </a:pPr>
            <a:endParaRPr lang="en-US" dirty="0"/>
          </a:p>
        </p:txBody>
      </p:sp>
      <p:sp>
        <p:nvSpPr>
          <p:cNvPr id="4" name="Slide Number Placeholder 3">
            <a:extLst>
              <a:ext uri="{FF2B5EF4-FFF2-40B4-BE49-F238E27FC236}">
                <a16:creationId xmlns:a16="http://schemas.microsoft.com/office/drawing/2014/main" id="{F654DCC2-8783-F291-E3BF-032505CB76C2}"/>
              </a:ext>
            </a:extLst>
          </p:cNvPr>
          <p:cNvSpPr>
            <a:spLocks noGrp="1"/>
          </p:cNvSpPr>
          <p:nvPr>
            <p:ph type="sldNum" sz="quarter" idx="10"/>
          </p:nvPr>
        </p:nvSpPr>
        <p:spPr/>
        <p:txBody>
          <a:bodyPr/>
          <a:lstStyle/>
          <a:p>
            <a:fld id="{ABBEE3BA-F264-1746-880E-39AD601DF2B1}" type="slidenum">
              <a:rPr lang="en-US" smtClean="0"/>
              <a:t>43</a:t>
            </a:fld>
            <a:endParaRPr lang="en-US"/>
          </a:p>
        </p:txBody>
      </p:sp>
      <p:sp>
        <p:nvSpPr>
          <p:cNvPr id="5" name="Rectangle 4">
            <a:extLst>
              <a:ext uri="{FF2B5EF4-FFF2-40B4-BE49-F238E27FC236}">
                <a16:creationId xmlns:a16="http://schemas.microsoft.com/office/drawing/2014/main" id="{90D2FE4C-265D-3861-6904-A3E7ACD36803}"/>
              </a:ext>
            </a:extLst>
          </p:cNvPr>
          <p:cNvSpPr/>
          <p:nvPr/>
        </p:nvSpPr>
        <p:spPr bwMode="auto">
          <a:xfrm>
            <a:off x="1991639" y="3260899"/>
            <a:ext cx="2342367" cy="29843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1" fontAlgn="base" latinLnBrk="0" hangingPunct="1">
              <a:lnSpc>
                <a:spcPct val="100000"/>
              </a:lnSpc>
              <a:spcBef>
                <a:spcPct val="20000"/>
              </a:spcBef>
              <a:spcAft>
                <a:spcPct val="0"/>
              </a:spcAft>
              <a:buClr>
                <a:srgbClr val="8E0D30"/>
              </a:buClr>
              <a:buSzTx/>
              <a:buNone/>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sp>
        <p:nvSpPr>
          <p:cNvPr id="10" name="Right Brace 9">
            <a:extLst>
              <a:ext uri="{FF2B5EF4-FFF2-40B4-BE49-F238E27FC236}">
                <a16:creationId xmlns:a16="http://schemas.microsoft.com/office/drawing/2014/main" id="{668E84CE-30CD-FC98-C979-7E9B9588FEEB}"/>
              </a:ext>
            </a:extLst>
          </p:cNvPr>
          <p:cNvSpPr/>
          <p:nvPr/>
        </p:nvSpPr>
        <p:spPr bwMode="auto">
          <a:xfrm>
            <a:off x="5248407" y="1189972"/>
            <a:ext cx="425884" cy="4709787"/>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D679188-CA1E-87AE-5D03-2F1B0325BD51}"/>
              </a:ext>
            </a:extLst>
          </p:cNvPr>
          <p:cNvSpPr txBox="1"/>
          <p:nvPr/>
        </p:nvSpPr>
        <p:spPr>
          <a:xfrm>
            <a:off x="5724999" y="3429000"/>
            <a:ext cx="1013675" cy="634020"/>
          </a:xfrm>
          <a:prstGeom prst="rect">
            <a:avLst/>
          </a:prstGeom>
          <a:noFill/>
        </p:spPr>
        <p:txBody>
          <a:bodyPr wrap="none" rtlCol="0">
            <a:spAutoFit/>
          </a:bodyPr>
          <a:lstStyle/>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99.9% </a:t>
            </a:r>
          </a:p>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not fraud</a:t>
            </a:r>
          </a:p>
        </p:txBody>
      </p:sp>
      <p:sp>
        <p:nvSpPr>
          <p:cNvPr id="12" name="TextBox 11">
            <a:extLst>
              <a:ext uri="{FF2B5EF4-FFF2-40B4-BE49-F238E27FC236}">
                <a16:creationId xmlns:a16="http://schemas.microsoft.com/office/drawing/2014/main" id="{E7C694A3-67FB-EB10-30CE-6E65EC3DE152}"/>
              </a:ext>
            </a:extLst>
          </p:cNvPr>
          <p:cNvSpPr txBox="1"/>
          <p:nvPr/>
        </p:nvSpPr>
        <p:spPr>
          <a:xfrm>
            <a:off x="5781395" y="6236622"/>
            <a:ext cx="721672" cy="566309"/>
          </a:xfrm>
          <a:prstGeom prst="rect">
            <a:avLst/>
          </a:prstGeom>
          <a:no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0.1 % </a:t>
            </a:r>
          </a:p>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fraud</a:t>
            </a:r>
          </a:p>
        </p:txBody>
      </p:sp>
      <p:sp>
        <p:nvSpPr>
          <p:cNvPr id="13" name="Right Brace 12">
            <a:extLst>
              <a:ext uri="{FF2B5EF4-FFF2-40B4-BE49-F238E27FC236}">
                <a16:creationId xmlns:a16="http://schemas.microsoft.com/office/drawing/2014/main" id="{F2FE0926-A7FF-7CFE-E851-B5C300608341}"/>
              </a:ext>
            </a:extLst>
          </p:cNvPr>
          <p:cNvSpPr/>
          <p:nvPr/>
        </p:nvSpPr>
        <p:spPr bwMode="auto">
          <a:xfrm>
            <a:off x="5305379" y="6006747"/>
            <a:ext cx="425884" cy="796184"/>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E39819D-AFA8-AEB7-2C9B-0145C6E23C72}"/>
              </a:ext>
            </a:extLst>
          </p:cNvPr>
          <p:cNvSpPr/>
          <p:nvPr/>
        </p:nvSpPr>
        <p:spPr bwMode="auto">
          <a:xfrm>
            <a:off x="6789383" y="3496711"/>
            <a:ext cx="453442" cy="566309"/>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ECD9B2F-02A0-93BB-711C-9C456007C138}"/>
              </a:ext>
            </a:extLst>
          </p:cNvPr>
          <p:cNvSpPr txBox="1"/>
          <p:nvPr/>
        </p:nvSpPr>
        <p:spPr>
          <a:xfrm>
            <a:off x="6738674" y="3182779"/>
            <a:ext cx="1090363" cy="246221"/>
          </a:xfrm>
          <a:prstGeom prst="rect">
            <a:avLst/>
          </a:prstGeom>
          <a:solidFill>
            <a:schemeClr val="accent5"/>
          </a:solidFill>
        </p:spPr>
        <p:txBody>
          <a:bodyPr wrap="none" rtlCol="0">
            <a:spAutoFit/>
          </a:bodyPr>
          <a:lstStyle/>
          <a:p>
            <a:pPr marL="0" indent="0" algn="l">
              <a:buNone/>
            </a:pPr>
            <a:r>
              <a:rPr lang="en-US" sz="1000" dirty="0">
                <a:latin typeface="Tahoma" panose="020B0604030504040204" pitchFamily="34" charset="0"/>
                <a:ea typeface="Tahoma" panose="020B0604030504040204" pitchFamily="34" charset="0"/>
                <a:cs typeface="Tahoma" panose="020B0604030504040204" pitchFamily="34" charset="0"/>
              </a:rPr>
              <a:t>Random sample</a:t>
            </a:r>
          </a:p>
        </p:txBody>
      </p:sp>
      <p:sp>
        <p:nvSpPr>
          <p:cNvPr id="18" name="TextBox 17">
            <a:extLst>
              <a:ext uri="{FF2B5EF4-FFF2-40B4-BE49-F238E27FC236}">
                <a16:creationId xmlns:a16="http://schemas.microsoft.com/office/drawing/2014/main" id="{94E98F3C-39F9-76AD-529C-874C1540F86A}"/>
              </a:ext>
            </a:extLst>
          </p:cNvPr>
          <p:cNvSpPr txBox="1"/>
          <p:nvPr/>
        </p:nvSpPr>
        <p:spPr>
          <a:xfrm>
            <a:off x="8070590" y="5038567"/>
            <a:ext cx="898900" cy="566309"/>
          </a:xfrm>
          <a:prstGeom prst="rect">
            <a:avLst/>
          </a:prstGeom>
          <a:no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Balanced</a:t>
            </a:r>
          </a:p>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Data</a:t>
            </a:r>
          </a:p>
        </p:txBody>
      </p:sp>
      <p:sp>
        <p:nvSpPr>
          <p:cNvPr id="19" name="TextBox 18">
            <a:extLst>
              <a:ext uri="{FF2B5EF4-FFF2-40B4-BE49-F238E27FC236}">
                <a16:creationId xmlns:a16="http://schemas.microsoft.com/office/drawing/2014/main" id="{FE5B0AAF-2EFB-AFA6-DBA9-7D0736598F23}"/>
              </a:ext>
            </a:extLst>
          </p:cNvPr>
          <p:cNvSpPr txBox="1"/>
          <p:nvPr/>
        </p:nvSpPr>
        <p:spPr>
          <a:xfrm>
            <a:off x="4399285" y="865739"/>
            <a:ext cx="599844" cy="230832"/>
          </a:xfrm>
          <a:prstGeom prst="rect">
            <a:avLst/>
          </a:prstGeom>
          <a:solidFill>
            <a:schemeClr val="accent5"/>
          </a:solidFill>
        </p:spPr>
        <p:txBody>
          <a:bodyPr wrap="none" rtlCol="0">
            <a:spAutoFit/>
          </a:bodyPr>
          <a:lstStyle/>
          <a:p>
            <a:pPr marL="0" indent="0" algn="l">
              <a:buNone/>
            </a:pPr>
            <a:r>
              <a:rPr lang="en-US" sz="900" dirty="0">
                <a:latin typeface="Tahoma" panose="020B0604030504040204" pitchFamily="34" charset="0"/>
                <a:ea typeface="Tahoma" panose="020B0604030504040204" pitchFamily="34" charset="0"/>
                <a:cs typeface="Tahoma" panose="020B0604030504040204" pitchFamily="34" charset="0"/>
              </a:rPr>
              <a:t>features</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4D7F6CB0-E293-22BF-8178-AB2D2EAFF381}"/>
              </a:ext>
            </a:extLst>
          </p:cNvPr>
          <p:cNvSpPr txBox="1"/>
          <p:nvPr/>
        </p:nvSpPr>
        <p:spPr>
          <a:xfrm>
            <a:off x="5124131" y="851253"/>
            <a:ext cx="452368" cy="230832"/>
          </a:xfrm>
          <a:prstGeom prst="rect">
            <a:avLst/>
          </a:prstGeom>
          <a:solidFill>
            <a:schemeClr val="accent5"/>
          </a:solidFill>
        </p:spPr>
        <p:txBody>
          <a:bodyPr wrap="none" rtlCol="0">
            <a:spAutoFit/>
          </a:bodyPr>
          <a:lstStyle/>
          <a:p>
            <a:pPr marL="0" indent="0" algn="l">
              <a:buNone/>
            </a:pPr>
            <a:r>
              <a:rPr lang="en-US" sz="900" dirty="0">
                <a:latin typeface="Tahoma" panose="020B0604030504040204" pitchFamily="34" charset="0"/>
                <a:ea typeface="Tahoma" panose="020B0604030504040204" pitchFamily="34" charset="0"/>
                <a:cs typeface="Tahoma" panose="020B0604030504040204" pitchFamily="34" charset="0"/>
              </a:rPr>
              <a:t>fraud</a:t>
            </a: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26" name="Picture 25" descr="A grid of numbers with black text&#10;&#10;Description automatically generated">
            <a:extLst>
              <a:ext uri="{FF2B5EF4-FFF2-40B4-BE49-F238E27FC236}">
                <a16:creationId xmlns:a16="http://schemas.microsoft.com/office/drawing/2014/main" id="{754278A3-18B8-68E1-A713-35F527AFD914}"/>
              </a:ext>
            </a:extLst>
          </p:cNvPr>
          <p:cNvPicPr>
            <a:picLocks noChangeAspect="1"/>
          </p:cNvPicPr>
          <p:nvPr/>
        </p:nvPicPr>
        <p:blipFill>
          <a:blip r:embed="rId3"/>
          <a:stretch>
            <a:fillRect/>
          </a:stretch>
        </p:blipFill>
        <p:spPr>
          <a:xfrm>
            <a:off x="7803058" y="2490059"/>
            <a:ext cx="1089290" cy="2383809"/>
          </a:xfrm>
          <a:prstGeom prst="rect">
            <a:avLst/>
          </a:prstGeom>
        </p:spPr>
      </p:pic>
      <p:pic>
        <p:nvPicPr>
          <p:cNvPr id="28" name="Picture 27" descr="A screenshot of a number grid&#10;&#10;Description automatically generated">
            <a:extLst>
              <a:ext uri="{FF2B5EF4-FFF2-40B4-BE49-F238E27FC236}">
                <a16:creationId xmlns:a16="http://schemas.microsoft.com/office/drawing/2014/main" id="{4DBAC1D7-4B81-C0E7-9926-003D6BB48E89}"/>
              </a:ext>
            </a:extLst>
          </p:cNvPr>
          <p:cNvPicPr>
            <a:picLocks noChangeAspect="1"/>
          </p:cNvPicPr>
          <p:nvPr/>
        </p:nvPicPr>
        <p:blipFill>
          <a:blip r:embed="rId4"/>
          <a:stretch>
            <a:fillRect/>
          </a:stretch>
        </p:blipFill>
        <p:spPr>
          <a:xfrm>
            <a:off x="4525090" y="1139393"/>
            <a:ext cx="762545" cy="5658302"/>
          </a:xfrm>
          <a:prstGeom prst="rect">
            <a:avLst/>
          </a:prstGeom>
        </p:spPr>
      </p:pic>
      <p:cxnSp>
        <p:nvCxnSpPr>
          <p:cNvPr id="30" name="Straight Arrow Connector 29">
            <a:extLst>
              <a:ext uri="{FF2B5EF4-FFF2-40B4-BE49-F238E27FC236}">
                <a16:creationId xmlns:a16="http://schemas.microsoft.com/office/drawing/2014/main" id="{AB615DFE-D23A-CD76-D7FC-9E3C91B94980}"/>
              </a:ext>
            </a:extLst>
          </p:cNvPr>
          <p:cNvCxnSpPr>
            <a:cxnSpLocks/>
            <a:stCxn id="13" idx="1"/>
          </p:cNvCxnSpPr>
          <p:nvPr/>
        </p:nvCxnSpPr>
        <p:spPr bwMode="auto">
          <a:xfrm flipV="1">
            <a:off x="5731263" y="3970751"/>
            <a:ext cx="2071795" cy="243408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060D23C8-3402-859D-F79B-96270FF096B8}"/>
              </a:ext>
            </a:extLst>
          </p:cNvPr>
          <p:cNvCxnSpPr>
            <a:cxnSpLocks/>
            <a:stCxn id="13" idx="1"/>
          </p:cNvCxnSpPr>
          <p:nvPr/>
        </p:nvCxnSpPr>
        <p:spPr bwMode="auto">
          <a:xfrm flipV="1">
            <a:off x="5731263" y="4852365"/>
            <a:ext cx="2021087" cy="1552474"/>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631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p:bldP spid="12" grpId="0"/>
      <p:bldP spid="13" grpId="0" animBg="1"/>
      <p:bldP spid="14" grpId="0" animBg="1"/>
      <p:bldP spid="15" grpId="0" animBg="1"/>
      <p:bldP spid="18" grpId="0"/>
      <p:bldP spid="19"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7" descr="8F"/>
          <p:cNvPicPr>
            <a:picLocks noChangeAspect="1" noChangeArrowheads="1"/>
          </p:cNvPicPr>
          <p:nvPr/>
        </p:nvPicPr>
        <p:blipFill>
          <a:blip r:embed="rId3" cstate="print"/>
          <a:srcRect/>
          <a:stretch>
            <a:fillRect/>
          </a:stretch>
        </p:blipFill>
        <p:spPr bwMode="auto">
          <a:xfrm>
            <a:off x="2997896" y="5691383"/>
            <a:ext cx="4267200" cy="820738"/>
          </a:xfrm>
          <a:prstGeom prst="rect">
            <a:avLst/>
          </a:prstGeom>
          <a:noFill/>
          <a:ln w="9525">
            <a:noFill/>
            <a:miter lim="800000"/>
            <a:headEnd/>
            <a:tailEnd/>
          </a:ln>
        </p:spPr>
      </p:pic>
      <p:sp>
        <p:nvSpPr>
          <p:cNvPr id="57349" name="Rectangle 2"/>
          <p:cNvSpPr>
            <a:spLocks noGrp="1" noChangeArrowheads="1"/>
          </p:cNvSpPr>
          <p:nvPr>
            <p:ph type="title"/>
          </p:nvPr>
        </p:nvSpPr>
        <p:spPr>
          <a:xfrm>
            <a:off x="304800" y="0"/>
            <a:ext cx="8402638" cy="1219200"/>
          </a:xfrm>
        </p:spPr>
        <p:txBody>
          <a:bodyPr>
            <a:normAutofit fontScale="90000"/>
          </a:bodyPr>
          <a:lstStyle/>
          <a:p>
            <a:pPr>
              <a:defRPr/>
            </a:pPr>
            <a:br>
              <a:rPr lang="en-US" sz="3600" dirty="0"/>
            </a:br>
            <a:r>
              <a:rPr lang="en-US" sz="3600" dirty="0"/>
              <a:t>1) Precision/Recall Tradeoff:</a:t>
            </a:r>
            <a:br>
              <a:rPr lang="en-US" sz="3600" dirty="0"/>
            </a:br>
            <a:endParaRPr lang="en-US" sz="3600" dirty="0"/>
          </a:p>
        </p:txBody>
      </p:sp>
      <p:sp>
        <p:nvSpPr>
          <p:cNvPr id="63491" name="Rectangle 3"/>
          <p:cNvSpPr>
            <a:spLocks noGrp="1" noChangeArrowheads="1"/>
          </p:cNvSpPr>
          <p:nvPr>
            <p:ph idx="1"/>
          </p:nvPr>
        </p:nvSpPr>
        <p:spPr>
          <a:xfrm>
            <a:off x="128588" y="1166617"/>
            <a:ext cx="8710612" cy="4495147"/>
          </a:xfrm>
        </p:spPr>
        <p:txBody>
          <a:bodyPr>
            <a:normAutofit lnSpcReduction="10000"/>
          </a:bodyPr>
          <a:lstStyle/>
          <a:p>
            <a:pPr>
              <a:lnSpc>
                <a:spcPct val="90000"/>
              </a:lnSpc>
              <a:defRPr/>
            </a:pPr>
            <a:r>
              <a:rPr lang="en-US" sz="2400" dirty="0">
                <a:solidFill>
                  <a:srgbClr val="000000"/>
                </a:solidFill>
              </a:rPr>
              <a:t>High Precision:</a:t>
            </a:r>
          </a:p>
          <a:p>
            <a:pPr lvl="1">
              <a:lnSpc>
                <a:spcPct val="90000"/>
              </a:lnSpc>
              <a:defRPr/>
            </a:pPr>
            <a:r>
              <a:rPr lang="en-US" sz="2000" dirty="0">
                <a:solidFill>
                  <a:srgbClr val="000000"/>
                </a:solidFill>
              </a:rPr>
              <a:t>Use a high cutoff. </a:t>
            </a:r>
          </a:p>
          <a:p>
            <a:pPr lvl="1">
              <a:lnSpc>
                <a:spcPct val="90000"/>
              </a:lnSpc>
              <a:defRPr/>
            </a:pPr>
            <a:r>
              <a:rPr lang="en-US" sz="2000" dirty="0">
                <a:solidFill>
                  <a:srgbClr val="000000"/>
                </a:solidFill>
              </a:rPr>
              <a:t>Want to be really sure that those predicted true are really true! </a:t>
            </a:r>
          </a:p>
          <a:p>
            <a:pPr lvl="1">
              <a:lnSpc>
                <a:spcPct val="90000"/>
              </a:lnSpc>
              <a:defRPr/>
            </a:pPr>
            <a:r>
              <a:rPr lang="en-US" sz="2000" dirty="0">
                <a:solidFill>
                  <a:srgbClr val="000000"/>
                </a:solidFill>
              </a:rPr>
              <a:t>Use when the cost of a false positive is high</a:t>
            </a:r>
          </a:p>
          <a:p>
            <a:pPr lvl="1">
              <a:lnSpc>
                <a:spcPct val="90000"/>
              </a:lnSpc>
              <a:defRPr/>
            </a:pPr>
            <a:r>
              <a:rPr lang="en-US" sz="2000" dirty="0">
                <a:solidFill>
                  <a:srgbClr val="000000"/>
                </a:solidFill>
              </a:rPr>
              <a:t>Example: Medical tests? </a:t>
            </a:r>
          </a:p>
          <a:p>
            <a:pPr lvl="1">
              <a:lnSpc>
                <a:spcPct val="90000"/>
              </a:lnSpc>
              <a:defRPr/>
            </a:pPr>
            <a:endParaRPr lang="en-US" sz="2000" dirty="0">
              <a:solidFill>
                <a:srgbClr val="000000"/>
              </a:solidFill>
            </a:endParaRPr>
          </a:p>
          <a:p>
            <a:pPr>
              <a:lnSpc>
                <a:spcPct val="90000"/>
              </a:lnSpc>
              <a:defRPr/>
            </a:pPr>
            <a:r>
              <a:rPr lang="en-US" sz="2200" dirty="0">
                <a:solidFill>
                  <a:srgbClr val="000000"/>
                </a:solidFill>
              </a:rPr>
              <a:t>High Recall</a:t>
            </a:r>
          </a:p>
          <a:p>
            <a:pPr lvl="1">
              <a:lnSpc>
                <a:spcPct val="90000"/>
              </a:lnSpc>
              <a:defRPr/>
            </a:pPr>
            <a:r>
              <a:rPr lang="en-US" sz="2000" dirty="0">
                <a:solidFill>
                  <a:srgbClr val="000000"/>
                </a:solidFill>
              </a:rPr>
              <a:t>Use lower cutoff</a:t>
            </a:r>
          </a:p>
          <a:p>
            <a:pPr lvl="1">
              <a:lnSpc>
                <a:spcPct val="90000"/>
              </a:lnSpc>
              <a:defRPr/>
            </a:pPr>
            <a:r>
              <a:rPr lang="en-US" sz="2000" dirty="0">
                <a:solidFill>
                  <a:srgbClr val="000000"/>
                </a:solidFill>
              </a:rPr>
              <a:t>When you want to be sure to get as many positive cases as possible</a:t>
            </a:r>
          </a:p>
          <a:p>
            <a:pPr lvl="1">
              <a:lnSpc>
                <a:spcPct val="90000"/>
              </a:lnSpc>
              <a:defRPr/>
            </a:pPr>
            <a:r>
              <a:rPr lang="en-US" sz="2000" dirty="0">
                <a:solidFill>
                  <a:srgbClr val="000000"/>
                </a:solidFill>
              </a:rPr>
              <a:t>Use when the cost of a false positive is not so high</a:t>
            </a:r>
          </a:p>
          <a:p>
            <a:pPr lvl="1">
              <a:lnSpc>
                <a:spcPct val="90000"/>
              </a:lnSpc>
              <a:defRPr/>
            </a:pPr>
            <a:r>
              <a:rPr lang="en-US" sz="2000" dirty="0">
                <a:solidFill>
                  <a:srgbClr val="000000"/>
                </a:solidFill>
              </a:rPr>
              <a:t>Example: advertising? Fraud?</a:t>
            </a:r>
          </a:p>
          <a:p>
            <a:pPr marL="0" indent="0">
              <a:lnSpc>
                <a:spcPct val="90000"/>
              </a:lnSpc>
              <a:buNone/>
              <a:defRPr/>
            </a:pPr>
            <a:endParaRPr lang="en-US" sz="2400" dirty="0">
              <a:solidFill>
                <a:srgbClr val="000000"/>
              </a:solidFill>
              <a:effectLst/>
            </a:endParaRPr>
          </a:p>
          <a:p>
            <a:pPr marL="0" indent="0">
              <a:lnSpc>
                <a:spcPct val="90000"/>
              </a:lnSpc>
              <a:buNone/>
              <a:defRPr/>
            </a:pPr>
            <a:r>
              <a:rPr lang="en-US" sz="2400" dirty="0">
                <a:solidFill>
                  <a:srgbClr val="000000"/>
                </a:solidFill>
                <a:effectLst/>
              </a:rPr>
              <a:t>If you want the best of both worlds, you can use the F-measure</a:t>
            </a:r>
            <a:endParaRPr lang="en-US" i="1" dirty="0">
              <a:solidFill>
                <a:srgbClr val="000000"/>
              </a:solidFill>
            </a:endParaRPr>
          </a:p>
          <a:p>
            <a:pPr marL="0" indent="0">
              <a:lnSpc>
                <a:spcPct val="80000"/>
              </a:lnSpc>
              <a:buFont typeface="Wingdings" pitchFamily="2" charset="2"/>
              <a:buNone/>
              <a:defRPr/>
            </a:pPr>
            <a:endParaRPr lang="en-US" sz="2400" b="1" i="1" dirty="0">
              <a:solidFill>
                <a:srgbClr val="000000"/>
              </a:solidFill>
              <a:effectLst/>
            </a:endParaRPr>
          </a:p>
        </p:txBody>
      </p:sp>
      <p:sp>
        <p:nvSpPr>
          <p:cNvPr id="32776" name="Text Box 5"/>
          <p:cNvSpPr txBox="1">
            <a:spLocks noChangeArrowheads="1"/>
          </p:cNvSpPr>
          <p:nvPr/>
        </p:nvSpPr>
        <p:spPr bwMode="auto">
          <a:xfrm>
            <a:off x="1050925" y="5010150"/>
            <a:ext cx="184150" cy="519113"/>
          </a:xfrm>
          <a:prstGeom prst="rect">
            <a:avLst/>
          </a:prstGeom>
          <a:noFill/>
          <a:ln w="9525">
            <a:noFill/>
            <a:miter lim="800000"/>
            <a:headEnd/>
            <a:tailEnd/>
          </a:ln>
        </p:spPr>
        <p:txBody>
          <a:bodyPr wrap="none">
            <a:spAutoFit/>
          </a:bodyPr>
          <a:lstStyle/>
          <a:p>
            <a:endParaRPr lang="en-US" sz="2800"/>
          </a:p>
        </p:txBody>
      </p:sp>
    </p:spTree>
    <p:extLst>
      <p:ext uri="{BB962C8B-B14F-4D97-AF65-F5344CB8AC3E}">
        <p14:creationId xmlns:p14="http://schemas.microsoft.com/office/powerpoint/2010/main" val="258985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49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491">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91">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60D5-825A-B0E6-3879-9548DD3F1685}"/>
              </a:ext>
            </a:extLst>
          </p:cNvPr>
          <p:cNvSpPr>
            <a:spLocks noGrp="1"/>
          </p:cNvSpPr>
          <p:nvPr>
            <p:ph type="title"/>
          </p:nvPr>
        </p:nvSpPr>
        <p:spPr/>
        <p:txBody>
          <a:bodyPr/>
          <a:lstStyle/>
          <a:p>
            <a:r>
              <a:rPr lang="en-US" dirty="0"/>
              <a:t>Precision recall curve</a:t>
            </a:r>
          </a:p>
        </p:txBody>
      </p:sp>
      <p:sp>
        <p:nvSpPr>
          <p:cNvPr id="3" name="Content Placeholder 2">
            <a:extLst>
              <a:ext uri="{FF2B5EF4-FFF2-40B4-BE49-F238E27FC236}">
                <a16:creationId xmlns:a16="http://schemas.microsoft.com/office/drawing/2014/main" id="{4F125F16-BD94-63F4-E95E-80A7886BBD27}"/>
              </a:ext>
            </a:extLst>
          </p:cNvPr>
          <p:cNvSpPr>
            <a:spLocks noGrp="1"/>
          </p:cNvSpPr>
          <p:nvPr>
            <p:ph idx="1"/>
          </p:nvPr>
        </p:nvSpPr>
        <p:spPr/>
        <p:txBody>
          <a:bodyPr/>
          <a:lstStyle/>
          <a:p>
            <a:r>
              <a:rPr lang="en-US" dirty="0"/>
              <a:t>Recall that Precision and Recall change with each value of the cutoff</a:t>
            </a:r>
          </a:p>
        </p:txBody>
      </p:sp>
      <p:sp>
        <p:nvSpPr>
          <p:cNvPr id="4" name="Slide Number Placeholder 3">
            <a:extLst>
              <a:ext uri="{FF2B5EF4-FFF2-40B4-BE49-F238E27FC236}">
                <a16:creationId xmlns:a16="http://schemas.microsoft.com/office/drawing/2014/main" id="{AE0E7817-2538-163C-B79A-696FAFCDE9AB}"/>
              </a:ext>
            </a:extLst>
          </p:cNvPr>
          <p:cNvSpPr>
            <a:spLocks noGrp="1"/>
          </p:cNvSpPr>
          <p:nvPr>
            <p:ph type="sldNum" sz="quarter" idx="10"/>
          </p:nvPr>
        </p:nvSpPr>
        <p:spPr/>
        <p:txBody>
          <a:bodyPr/>
          <a:lstStyle/>
          <a:p>
            <a:fld id="{ABBEE3BA-F264-1746-880E-39AD601DF2B1}" type="slidenum">
              <a:rPr lang="en-US" smtClean="0"/>
              <a:t>45</a:t>
            </a:fld>
            <a:endParaRPr lang="en-US"/>
          </a:p>
        </p:txBody>
      </p:sp>
      <p:pic>
        <p:nvPicPr>
          <p:cNvPr id="5" name="Picture 4">
            <a:extLst>
              <a:ext uri="{FF2B5EF4-FFF2-40B4-BE49-F238E27FC236}">
                <a16:creationId xmlns:a16="http://schemas.microsoft.com/office/drawing/2014/main" id="{E610BD8F-CCC0-17EC-80FF-90E5A6DCFFFD}"/>
              </a:ext>
            </a:extLst>
          </p:cNvPr>
          <p:cNvPicPr>
            <a:picLocks noChangeAspect="1"/>
          </p:cNvPicPr>
          <p:nvPr/>
        </p:nvPicPr>
        <p:blipFill>
          <a:blip r:embed="rId2"/>
          <a:stretch>
            <a:fillRect/>
          </a:stretch>
        </p:blipFill>
        <p:spPr>
          <a:xfrm>
            <a:off x="886304" y="1804038"/>
            <a:ext cx="7706551" cy="4558487"/>
          </a:xfrm>
          <a:prstGeom prst="rect">
            <a:avLst/>
          </a:prstGeom>
        </p:spPr>
      </p:pic>
    </p:spTree>
    <p:extLst>
      <p:ext uri="{BB962C8B-B14F-4D97-AF65-F5344CB8AC3E}">
        <p14:creationId xmlns:p14="http://schemas.microsoft.com/office/powerpoint/2010/main" val="2843781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8B45C-0129-1348-A960-FD64140AA3EC}"/>
              </a:ext>
            </a:extLst>
          </p:cNvPr>
          <p:cNvPicPr>
            <a:picLocks noChangeAspect="1"/>
          </p:cNvPicPr>
          <p:nvPr/>
        </p:nvPicPr>
        <p:blipFill>
          <a:blip r:embed="rId3"/>
          <a:stretch>
            <a:fillRect/>
          </a:stretch>
        </p:blipFill>
        <p:spPr>
          <a:xfrm>
            <a:off x="0" y="1907272"/>
            <a:ext cx="8128000" cy="4814203"/>
          </a:xfrm>
          <a:prstGeom prst="rect">
            <a:avLst/>
          </a:prstGeom>
        </p:spPr>
      </p:pic>
      <p:sp>
        <p:nvSpPr>
          <p:cNvPr id="2" name="Title 1">
            <a:extLst>
              <a:ext uri="{FF2B5EF4-FFF2-40B4-BE49-F238E27FC236}">
                <a16:creationId xmlns:a16="http://schemas.microsoft.com/office/drawing/2014/main" id="{F1B37E3E-2DD5-B54C-9EFB-144B39689D72}"/>
              </a:ext>
            </a:extLst>
          </p:cNvPr>
          <p:cNvSpPr>
            <a:spLocks noGrp="1"/>
          </p:cNvSpPr>
          <p:nvPr>
            <p:ph type="title"/>
          </p:nvPr>
        </p:nvSpPr>
        <p:spPr/>
        <p:txBody>
          <a:bodyPr/>
          <a:lstStyle/>
          <a:p>
            <a:r>
              <a:rPr lang="en-US" dirty="0"/>
              <a:t>Precision recall curve</a:t>
            </a:r>
          </a:p>
        </p:txBody>
      </p:sp>
      <p:sp>
        <p:nvSpPr>
          <p:cNvPr id="3" name="Content Placeholder 2">
            <a:extLst>
              <a:ext uri="{FF2B5EF4-FFF2-40B4-BE49-F238E27FC236}">
                <a16:creationId xmlns:a16="http://schemas.microsoft.com/office/drawing/2014/main" id="{B4FDC6A9-B19B-264D-B9EE-41D50FF34382}"/>
              </a:ext>
            </a:extLst>
          </p:cNvPr>
          <p:cNvSpPr>
            <a:spLocks noGrp="1"/>
          </p:cNvSpPr>
          <p:nvPr>
            <p:ph idx="1"/>
          </p:nvPr>
        </p:nvSpPr>
        <p:spPr>
          <a:xfrm>
            <a:off x="508000" y="1265129"/>
            <a:ext cx="8229600" cy="4170138"/>
          </a:xfrm>
        </p:spPr>
        <p:txBody>
          <a:bodyPr/>
          <a:lstStyle/>
          <a:p>
            <a:r>
              <a:rPr lang="en-US" dirty="0"/>
              <a:t>Plot precision vs recall for each possible cutoff</a:t>
            </a:r>
          </a:p>
          <a:p>
            <a:r>
              <a:rPr lang="en-US" dirty="0"/>
              <a:t>Precision = 1 when recall is close to 0, and vice versa. </a:t>
            </a:r>
          </a:p>
          <a:p>
            <a:r>
              <a:rPr lang="en-US" dirty="0"/>
              <a:t>When Recall = 1, Precision = </a:t>
            </a:r>
            <a:r>
              <a:rPr lang="en-US" dirty="0" err="1"/>
              <a:t>baserate</a:t>
            </a:r>
            <a:endParaRPr lang="en-US" dirty="0"/>
          </a:p>
        </p:txBody>
      </p:sp>
      <p:sp>
        <p:nvSpPr>
          <p:cNvPr id="5" name="TextBox 4">
            <a:extLst>
              <a:ext uri="{FF2B5EF4-FFF2-40B4-BE49-F238E27FC236}">
                <a16:creationId xmlns:a16="http://schemas.microsoft.com/office/drawing/2014/main" id="{686DC487-1CDD-5F9B-398F-1A8212FABA54}"/>
              </a:ext>
            </a:extLst>
          </p:cNvPr>
          <p:cNvSpPr txBox="1"/>
          <p:nvPr/>
        </p:nvSpPr>
        <p:spPr>
          <a:xfrm>
            <a:off x="2338403" y="892234"/>
            <a:ext cx="4964270" cy="253916"/>
          </a:xfrm>
          <a:prstGeom prst="rect">
            <a:avLst/>
          </a:prstGeom>
          <a:solidFill>
            <a:schemeClr val="accent1"/>
          </a:solidFill>
        </p:spPr>
        <p:txBody>
          <a:bodyPr wrap="square" rtlCol="0">
            <a:spAutoFit/>
          </a:bodyPr>
          <a:lstStyle/>
          <a:p>
            <a:pPr>
              <a:buNone/>
            </a:pPr>
            <a:r>
              <a:rPr lang="en-US" sz="1050" b="1" dirty="0">
                <a:solidFill>
                  <a:srgbClr val="007020"/>
                </a:solidFill>
                <a:effectLst/>
                <a:latin typeface="Lucida Console" panose="020B0609040504020204" pitchFamily="49" charset="0"/>
              </a:rPr>
              <a:t>from </a:t>
            </a:r>
            <a:r>
              <a:rPr lang="en-US" sz="1050" b="1" dirty="0" err="1">
                <a:solidFill>
                  <a:srgbClr val="007020"/>
                </a:solidFill>
                <a:effectLst/>
                <a:latin typeface="Lucida Console" panose="020B0609040504020204" pitchFamily="49" charset="0"/>
              </a:rPr>
              <a:t>sklearn.metrics</a:t>
            </a:r>
            <a:r>
              <a:rPr lang="en-US" sz="1050" b="1" dirty="0">
                <a:solidFill>
                  <a:srgbClr val="007020"/>
                </a:solidFill>
                <a:effectLst/>
                <a:latin typeface="Lucida Console" panose="020B0609040504020204" pitchFamily="49" charset="0"/>
              </a:rPr>
              <a:t> import </a:t>
            </a:r>
            <a:r>
              <a:rPr lang="en-US" sz="1050" b="1" dirty="0" err="1">
                <a:solidFill>
                  <a:srgbClr val="007020"/>
                </a:solidFill>
                <a:effectLst/>
                <a:latin typeface="Lucida Console" panose="020B0609040504020204" pitchFamily="49" charset="0"/>
              </a:rPr>
              <a:t>PrecisionRecallDisplay</a:t>
            </a:r>
            <a:endParaRPr lang="en-US" sz="2800" dirty="0">
              <a:latin typeface="Lucida Console" panose="020B0609040504020204" pitchFamily="49" charset="0"/>
              <a:ea typeface="Tahoma" panose="020B0604030504040204" pitchFamily="34" charset="0"/>
              <a:cs typeface="Tahoma" panose="020B0604030504040204" pitchFamily="34" charset="0"/>
            </a:endParaRPr>
          </a:p>
        </p:txBody>
      </p:sp>
      <p:graphicFrame>
        <p:nvGraphicFramePr>
          <p:cNvPr id="7" name="Table 6">
            <a:extLst>
              <a:ext uri="{FF2B5EF4-FFF2-40B4-BE49-F238E27FC236}">
                <a16:creationId xmlns:a16="http://schemas.microsoft.com/office/drawing/2014/main" id="{444B6C35-E016-DB21-C365-EB996D83B3C6}"/>
              </a:ext>
            </a:extLst>
          </p:cNvPr>
          <p:cNvGraphicFramePr>
            <a:graphicFrameLocks noGrp="1"/>
          </p:cNvGraphicFramePr>
          <p:nvPr>
            <p:extLst>
              <p:ext uri="{D42A27DB-BD31-4B8C-83A1-F6EECF244321}">
                <p14:modId xmlns:p14="http://schemas.microsoft.com/office/powerpoint/2010/main" val="3099209155"/>
              </p:ext>
            </p:extLst>
          </p:nvPr>
        </p:nvGraphicFramePr>
        <p:xfrm>
          <a:off x="7741085" y="1265130"/>
          <a:ext cx="1090796" cy="4622145"/>
        </p:xfrm>
        <a:graphic>
          <a:graphicData uri="http://schemas.openxmlformats.org/drawingml/2006/table">
            <a:tbl>
              <a:tblPr firstRow="1" bandRow="1">
                <a:tableStyleId>{5C22544A-7EE6-4342-B048-85BDC9FD1C3A}</a:tableStyleId>
              </a:tblPr>
              <a:tblGrid>
                <a:gridCol w="417754">
                  <a:extLst>
                    <a:ext uri="{9D8B030D-6E8A-4147-A177-3AD203B41FA5}">
                      <a16:colId xmlns:a16="http://schemas.microsoft.com/office/drawing/2014/main" val="2988090810"/>
                    </a:ext>
                  </a:extLst>
                </a:gridCol>
                <a:gridCol w="673042">
                  <a:extLst>
                    <a:ext uri="{9D8B030D-6E8A-4147-A177-3AD203B41FA5}">
                      <a16:colId xmlns:a16="http://schemas.microsoft.com/office/drawing/2014/main" val="2359743302"/>
                    </a:ext>
                  </a:extLst>
                </a:gridCol>
              </a:tblGrid>
              <a:tr h="292186">
                <a:tc>
                  <a:txBody>
                    <a:bodyPr/>
                    <a:lstStyle/>
                    <a:p>
                      <a:pPr algn="ctr" rtl="0" fontAlgn="b"/>
                      <a:r>
                        <a:rPr lang="en-US" sz="11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1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0.470</a:t>
                      </a:r>
                    </a:p>
                  </a:txBody>
                  <a:tcPr marL="9525" marR="9525" marT="9525" marB="0" anchor="b"/>
                </a:tc>
                <a:extLst>
                  <a:ext uri="{0D108BD9-81ED-4DB2-BD59-A6C34878D82A}">
                    <a16:rowId xmlns:a16="http://schemas.microsoft.com/office/drawing/2014/main" val="69228923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0.466</a:t>
                      </a:r>
                    </a:p>
                  </a:txBody>
                  <a:tcPr marL="9525" marR="9525" marT="9525" marB="0" anchor="b"/>
                </a:tc>
                <a:extLst>
                  <a:ext uri="{0D108BD9-81ED-4DB2-BD59-A6C34878D82A}">
                    <a16:rowId xmlns:a16="http://schemas.microsoft.com/office/drawing/2014/main" val="350723267"/>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0.435</a:t>
                      </a:r>
                    </a:p>
                  </a:txBody>
                  <a:tcPr marL="9525" marR="9525" marT="9525" marB="0" anchor="b"/>
                </a:tc>
                <a:extLst>
                  <a:ext uri="{0D108BD9-81ED-4DB2-BD59-A6C34878D82A}">
                    <a16:rowId xmlns:a16="http://schemas.microsoft.com/office/drawing/2014/main" val="2747872764"/>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0.430</a:t>
                      </a:r>
                    </a:p>
                  </a:txBody>
                  <a:tcPr marL="9525" marR="9525" marT="9525" marB="0" anchor="b"/>
                </a:tc>
                <a:extLst>
                  <a:ext uri="{0D108BD9-81ED-4DB2-BD59-A6C34878D82A}">
                    <a16:rowId xmlns:a16="http://schemas.microsoft.com/office/drawing/2014/main" val="3664176286"/>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0.327</a:t>
                      </a:r>
                    </a:p>
                  </a:txBody>
                  <a:tcPr marL="9525" marR="9525" marT="9525" marB="0" anchor="b"/>
                </a:tc>
                <a:extLst>
                  <a:ext uri="{0D108BD9-81ED-4DB2-BD59-A6C34878D82A}">
                    <a16:rowId xmlns:a16="http://schemas.microsoft.com/office/drawing/2014/main" val="435117230"/>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0.315</a:t>
                      </a:r>
                    </a:p>
                  </a:txBody>
                  <a:tcPr marL="9525" marR="9525" marT="9525" marB="0" anchor="b"/>
                </a:tc>
                <a:extLst>
                  <a:ext uri="{0D108BD9-81ED-4DB2-BD59-A6C34878D82A}">
                    <a16:rowId xmlns:a16="http://schemas.microsoft.com/office/drawing/2014/main" val="1190474270"/>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0.309</a:t>
                      </a:r>
                    </a:p>
                  </a:txBody>
                  <a:tcPr marL="9525" marR="9525" marT="9525" marB="0" anchor="b"/>
                </a:tc>
                <a:extLst>
                  <a:ext uri="{0D108BD9-81ED-4DB2-BD59-A6C34878D82A}">
                    <a16:rowId xmlns:a16="http://schemas.microsoft.com/office/drawing/2014/main" val="60984747"/>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0.281</a:t>
                      </a:r>
                    </a:p>
                  </a:txBody>
                  <a:tcPr marL="9525" marR="9525" marT="9525" marB="0" anchor="b"/>
                </a:tc>
                <a:extLst>
                  <a:ext uri="{0D108BD9-81ED-4DB2-BD59-A6C34878D82A}">
                    <a16:rowId xmlns:a16="http://schemas.microsoft.com/office/drawing/2014/main" val="437861384"/>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0.268</a:t>
                      </a:r>
                    </a:p>
                  </a:txBody>
                  <a:tcPr marL="9525" marR="9525" marT="9525" marB="0" anchor="b"/>
                </a:tc>
                <a:extLst>
                  <a:ext uri="{0D108BD9-81ED-4DB2-BD59-A6C34878D82A}">
                    <a16:rowId xmlns:a16="http://schemas.microsoft.com/office/drawing/2014/main" val="383696915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0.227</a:t>
                      </a:r>
                    </a:p>
                  </a:txBody>
                  <a:tcPr marL="9525" marR="9525" marT="9525" marB="0" anchor="b"/>
                </a:tc>
                <a:extLst>
                  <a:ext uri="{0D108BD9-81ED-4DB2-BD59-A6C34878D82A}">
                    <a16:rowId xmlns:a16="http://schemas.microsoft.com/office/drawing/2014/main" val="3147457641"/>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0.190</a:t>
                      </a:r>
                    </a:p>
                  </a:txBody>
                  <a:tcPr marL="9525" marR="9525" marT="9525" marB="0" anchor="b"/>
                </a:tc>
                <a:extLst>
                  <a:ext uri="{0D108BD9-81ED-4DB2-BD59-A6C34878D82A}">
                    <a16:rowId xmlns:a16="http://schemas.microsoft.com/office/drawing/2014/main" val="3430487920"/>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0.100</a:t>
                      </a:r>
                    </a:p>
                  </a:txBody>
                  <a:tcPr marL="9525" marR="9525" marT="9525" marB="0" anchor="b"/>
                </a:tc>
                <a:extLst>
                  <a:ext uri="{0D108BD9-81ED-4DB2-BD59-A6C34878D82A}">
                    <a16:rowId xmlns:a16="http://schemas.microsoft.com/office/drawing/2014/main" val="2651620249"/>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0.158</a:t>
                      </a:r>
                    </a:p>
                  </a:txBody>
                  <a:tcPr marL="9525" marR="9525" marT="9525" marB="0" anchor="b"/>
                </a:tc>
                <a:extLst>
                  <a:ext uri="{0D108BD9-81ED-4DB2-BD59-A6C34878D82A}">
                    <a16:rowId xmlns:a16="http://schemas.microsoft.com/office/drawing/2014/main" val="661142391"/>
                  </a:ext>
                </a:extLst>
              </a:tr>
            </a:tbl>
          </a:graphicData>
        </a:graphic>
      </p:graphicFrame>
      <p:pic>
        <p:nvPicPr>
          <p:cNvPr id="10" name="Picture 9">
            <a:extLst>
              <a:ext uri="{FF2B5EF4-FFF2-40B4-BE49-F238E27FC236}">
                <a16:creationId xmlns:a16="http://schemas.microsoft.com/office/drawing/2014/main" id="{E004FBBA-5FD1-44B3-23F4-C6AEFD85C5E1}"/>
              </a:ext>
            </a:extLst>
          </p:cNvPr>
          <p:cNvPicPr>
            <a:picLocks noChangeAspect="1"/>
          </p:cNvPicPr>
          <p:nvPr/>
        </p:nvPicPr>
        <p:blipFill>
          <a:blip r:embed="rId4"/>
          <a:stretch>
            <a:fillRect/>
          </a:stretch>
        </p:blipFill>
        <p:spPr>
          <a:xfrm>
            <a:off x="6986404" y="5660966"/>
            <a:ext cx="101600" cy="304800"/>
          </a:xfrm>
          <a:prstGeom prst="rect">
            <a:avLst/>
          </a:prstGeom>
        </p:spPr>
      </p:pic>
    </p:spTree>
    <p:extLst>
      <p:ext uri="{BB962C8B-B14F-4D97-AF65-F5344CB8AC3E}">
        <p14:creationId xmlns:p14="http://schemas.microsoft.com/office/powerpoint/2010/main" val="3092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A83E-B21D-1107-33E2-39E18EC1E1A4}"/>
              </a:ext>
            </a:extLst>
          </p:cNvPr>
          <p:cNvSpPr>
            <a:spLocks noGrp="1"/>
          </p:cNvSpPr>
          <p:nvPr>
            <p:ph type="title"/>
          </p:nvPr>
        </p:nvSpPr>
        <p:spPr/>
        <p:txBody>
          <a:bodyPr/>
          <a:lstStyle/>
          <a:p>
            <a:r>
              <a:rPr lang="en-US" dirty="0"/>
              <a:t>However..</a:t>
            </a:r>
          </a:p>
        </p:txBody>
      </p:sp>
      <p:sp>
        <p:nvSpPr>
          <p:cNvPr id="3" name="Content Placeholder 2">
            <a:extLst>
              <a:ext uri="{FF2B5EF4-FFF2-40B4-BE49-F238E27FC236}">
                <a16:creationId xmlns:a16="http://schemas.microsoft.com/office/drawing/2014/main" id="{B9798D73-25F2-1279-20F5-C123ABFD63B5}"/>
              </a:ext>
            </a:extLst>
          </p:cNvPr>
          <p:cNvSpPr>
            <a:spLocks noGrp="1"/>
          </p:cNvSpPr>
          <p:nvPr>
            <p:ph idx="1"/>
          </p:nvPr>
        </p:nvSpPr>
        <p:spPr>
          <a:xfrm>
            <a:off x="457200" y="1021899"/>
            <a:ext cx="8229600" cy="4301663"/>
          </a:xfrm>
        </p:spPr>
        <p:txBody>
          <a:bodyPr/>
          <a:lstStyle/>
          <a:p>
            <a:r>
              <a:rPr lang="en-US" dirty="0"/>
              <a:t>Precision and recall are useful metrics to compare two different models</a:t>
            </a:r>
          </a:p>
          <a:p>
            <a:pPr lvl="1"/>
            <a:r>
              <a:rPr lang="en-US" dirty="0"/>
              <a:t>i.e. two models with the same precision may have different recalls, the one with more recall is better (F-value)</a:t>
            </a:r>
          </a:p>
          <a:p>
            <a:pPr lvl="1"/>
            <a:endParaRPr lang="en-US" dirty="0"/>
          </a:p>
          <a:p>
            <a:pPr lvl="1"/>
            <a:endParaRPr lang="en-US" dirty="0"/>
          </a:p>
          <a:p>
            <a:r>
              <a:rPr lang="en-US" dirty="0"/>
              <a:t>But, precision is not always useful </a:t>
            </a:r>
          </a:p>
          <a:p>
            <a:endParaRPr lang="en-US" dirty="0"/>
          </a:p>
          <a:p>
            <a:r>
              <a:rPr lang="en-US" dirty="0"/>
              <a:t>Remember the example:  imagine a model that is predicting whether someone clicks on an ad</a:t>
            </a:r>
          </a:p>
          <a:p>
            <a:pPr lvl="1"/>
            <a:r>
              <a:rPr lang="en-US" dirty="0"/>
              <a:t>99.9% of people do not click on the ad</a:t>
            </a:r>
          </a:p>
          <a:p>
            <a:pPr lvl="1"/>
            <a:r>
              <a:rPr lang="en-US" dirty="0"/>
              <a:t>Model can easily get 99.9% precision! </a:t>
            </a:r>
          </a:p>
          <a:p>
            <a:pPr lvl="2"/>
            <a:r>
              <a:rPr lang="en-US" dirty="0"/>
              <a:t>What would the recall be in this scenario</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D7B930FC-7185-410D-95BC-F96BAF2E8847}"/>
              </a:ext>
            </a:extLst>
          </p:cNvPr>
          <p:cNvSpPr>
            <a:spLocks noGrp="1"/>
          </p:cNvSpPr>
          <p:nvPr>
            <p:ph type="sldNum" sz="quarter" idx="10"/>
          </p:nvPr>
        </p:nvSpPr>
        <p:spPr/>
        <p:txBody>
          <a:bodyPr/>
          <a:lstStyle/>
          <a:p>
            <a:fld id="{ABBEE3BA-F264-1746-880E-39AD601DF2B1}" type="slidenum">
              <a:rPr lang="en-US" smtClean="0"/>
              <a:t>47</a:t>
            </a:fld>
            <a:endParaRPr lang="en-US"/>
          </a:p>
        </p:txBody>
      </p:sp>
    </p:spTree>
    <p:extLst>
      <p:ext uri="{BB962C8B-B14F-4D97-AF65-F5344CB8AC3E}">
        <p14:creationId xmlns:p14="http://schemas.microsoft.com/office/powerpoint/2010/main" val="91163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3A9D1-6B58-9B6B-6F77-971A430EB07A}"/>
              </a:ext>
            </a:extLst>
          </p:cNvPr>
          <p:cNvSpPr>
            <a:spLocks noGrp="1"/>
          </p:cNvSpPr>
          <p:nvPr>
            <p:ph type="title"/>
          </p:nvPr>
        </p:nvSpPr>
        <p:spPr/>
        <p:txBody>
          <a:bodyPr/>
          <a:lstStyle/>
          <a:p>
            <a:r>
              <a:rPr lang="en-US" dirty="0"/>
              <a:t>Ranking Models</a:t>
            </a:r>
          </a:p>
        </p:txBody>
      </p:sp>
      <p:sp>
        <p:nvSpPr>
          <p:cNvPr id="3" name="Content Placeholder 2">
            <a:extLst>
              <a:ext uri="{FF2B5EF4-FFF2-40B4-BE49-F238E27FC236}">
                <a16:creationId xmlns:a16="http://schemas.microsoft.com/office/drawing/2014/main" id="{3A8FA793-39A8-3105-4878-6F15A112CDA2}"/>
              </a:ext>
            </a:extLst>
          </p:cNvPr>
          <p:cNvSpPr>
            <a:spLocks noGrp="1"/>
          </p:cNvSpPr>
          <p:nvPr>
            <p:ph idx="1"/>
          </p:nvPr>
        </p:nvSpPr>
        <p:spPr>
          <a:xfrm>
            <a:off x="457200" y="1021899"/>
            <a:ext cx="4966570" cy="4814202"/>
          </a:xfrm>
        </p:spPr>
        <p:txBody>
          <a:bodyPr/>
          <a:lstStyle/>
          <a:p>
            <a:r>
              <a:rPr lang="en-US" dirty="0"/>
              <a:t>One thing to notice – the P/R curve doesn’t contain the actual cutoffs, it is determined by the </a:t>
            </a:r>
            <a:r>
              <a:rPr lang="en-US" i="1" dirty="0"/>
              <a:t>ranking</a:t>
            </a:r>
            <a:r>
              <a:rPr lang="en-US" dirty="0"/>
              <a:t> of the test data cases </a:t>
            </a:r>
          </a:p>
          <a:p>
            <a:endParaRPr lang="en-US" dirty="0"/>
          </a:p>
          <a:p>
            <a:endParaRPr lang="en-US" dirty="0"/>
          </a:p>
          <a:p>
            <a:r>
              <a:rPr lang="en-US" dirty="0"/>
              <a:t>In fact, for some data science tasks, all that matters is that we rank the test cases, the actual probabilities don’t matter</a:t>
            </a:r>
          </a:p>
          <a:p>
            <a:pPr lvl="1"/>
            <a:r>
              <a:rPr lang="en-US" dirty="0"/>
              <a:t>Helpful because probabilities are hard to validate!</a:t>
            </a:r>
          </a:p>
          <a:p>
            <a:endParaRPr lang="en-US" dirty="0"/>
          </a:p>
          <a:p>
            <a:r>
              <a:rPr lang="en-US" dirty="0"/>
              <a:t>Can you think of an example? </a:t>
            </a:r>
          </a:p>
          <a:p>
            <a:endParaRPr lang="en-US" dirty="0"/>
          </a:p>
        </p:txBody>
      </p:sp>
      <p:sp>
        <p:nvSpPr>
          <p:cNvPr id="4" name="Slide Number Placeholder 3">
            <a:extLst>
              <a:ext uri="{FF2B5EF4-FFF2-40B4-BE49-F238E27FC236}">
                <a16:creationId xmlns:a16="http://schemas.microsoft.com/office/drawing/2014/main" id="{AC139E2D-2618-9A96-170B-8B4444EE44F5}"/>
              </a:ext>
            </a:extLst>
          </p:cNvPr>
          <p:cNvSpPr>
            <a:spLocks noGrp="1"/>
          </p:cNvSpPr>
          <p:nvPr>
            <p:ph type="sldNum" sz="quarter" idx="10"/>
          </p:nvPr>
        </p:nvSpPr>
        <p:spPr/>
        <p:txBody>
          <a:bodyPr/>
          <a:lstStyle/>
          <a:p>
            <a:fld id="{ABBEE3BA-F264-1746-880E-39AD601DF2B1}" type="slidenum">
              <a:rPr lang="en-US" smtClean="0"/>
              <a:t>48</a:t>
            </a:fld>
            <a:endParaRPr lang="en-US"/>
          </a:p>
        </p:txBody>
      </p:sp>
      <p:pic>
        <p:nvPicPr>
          <p:cNvPr id="5" name="Picture 4">
            <a:extLst>
              <a:ext uri="{FF2B5EF4-FFF2-40B4-BE49-F238E27FC236}">
                <a16:creationId xmlns:a16="http://schemas.microsoft.com/office/drawing/2014/main" id="{6C60312A-EF79-CCFA-E3F8-60C5E792B24D}"/>
              </a:ext>
            </a:extLst>
          </p:cNvPr>
          <p:cNvPicPr>
            <a:picLocks noChangeAspect="1"/>
          </p:cNvPicPr>
          <p:nvPr/>
        </p:nvPicPr>
        <p:blipFill>
          <a:blip r:embed="rId3"/>
          <a:stretch>
            <a:fillRect/>
          </a:stretch>
        </p:blipFill>
        <p:spPr>
          <a:xfrm>
            <a:off x="5719523" y="1400687"/>
            <a:ext cx="3424477" cy="2028313"/>
          </a:xfrm>
          <a:prstGeom prst="rect">
            <a:avLst/>
          </a:prstGeom>
        </p:spPr>
      </p:pic>
    </p:spTree>
    <p:extLst>
      <p:ext uri="{BB962C8B-B14F-4D97-AF65-F5344CB8AC3E}">
        <p14:creationId xmlns:p14="http://schemas.microsoft.com/office/powerpoint/2010/main" val="147227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3D97-82EB-2F94-4422-833A20564BB8}"/>
              </a:ext>
            </a:extLst>
          </p:cNvPr>
          <p:cNvSpPr>
            <a:spLocks noGrp="1"/>
          </p:cNvSpPr>
          <p:nvPr>
            <p:ph type="title"/>
          </p:nvPr>
        </p:nvSpPr>
        <p:spPr>
          <a:xfrm>
            <a:off x="457200" y="136525"/>
            <a:ext cx="4678471" cy="729214"/>
          </a:xfrm>
        </p:spPr>
        <p:txBody>
          <a:bodyPr/>
          <a:lstStyle/>
          <a:p>
            <a:r>
              <a:rPr lang="en-US" dirty="0"/>
              <a:t>2) ROC Curve</a:t>
            </a:r>
          </a:p>
        </p:txBody>
      </p:sp>
      <p:sp>
        <p:nvSpPr>
          <p:cNvPr id="3" name="Content Placeholder 2">
            <a:extLst>
              <a:ext uri="{FF2B5EF4-FFF2-40B4-BE49-F238E27FC236}">
                <a16:creationId xmlns:a16="http://schemas.microsoft.com/office/drawing/2014/main" id="{BB190C91-CC7A-1E63-A255-50A86B6C972B}"/>
              </a:ext>
            </a:extLst>
          </p:cNvPr>
          <p:cNvSpPr>
            <a:spLocks noGrp="1"/>
          </p:cNvSpPr>
          <p:nvPr>
            <p:ph idx="1"/>
          </p:nvPr>
        </p:nvSpPr>
        <p:spPr>
          <a:xfrm>
            <a:off x="457200" y="1021899"/>
            <a:ext cx="4828784" cy="4164464"/>
          </a:xfrm>
        </p:spPr>
        <p:txBody>
          <a:bodyPr/>
          <a:lstStyle/>
          <a:p>
            <a:r>
              <a:rPr lang="en-US" dirty="0"/>
              <a:t>ROC = </a:t>
            </a:r>
            <a:r>
              <a:rPr lang="en-US" i="1" dirty="0"/>
              <a:t>receiver operating characteristic </a:t>
            </a:r>
            <a:r>
              <a:rPr lang="en-US" dirty="0"/>
              <a:t>(yuck)</a:t>
            </a:r>
          </a:p>
          <a:p>
            <a:r>
              <a:rPr lang="en-US" dirty="0"/>
              <a:t>ROC curves trade off </a:t>
            </a:r>
          </a:p>
          <a:p>
            <a:pPr lvl="1"/>
            <a:r>
              <a:rPr lang="en-US" dirty="0"/>
              <a:t>Benefit (true positive rate)</a:t>
            </a:r>
          </a:p>
          <a:p>
            <a:pPr lvl="1"/>
            <a:r>
              <a:rPr lang="en-US" dirty="0"/>
              <a:t>Cost (false positive rate) </a:t>
            </a:r>
          </a:p>
          <a:p>
            <a:r>
              <a:rPr lang="en-US" dirty="0"/>
              <a:t>Each point in the ROC space corresponds to a different cutoff</a:t>
            </a:r>
          </a:p>
          <a:p>
            <a:pPr lvl="1"/>
            <a:r>
              <a:rPr lang="en-US" dirty="0"/>
              <a:t>Y = True Positive Rate = TP/Base+</a:t>
            </a:r>
          </a:p>
          <a:p>
            <a:pPr lvl="2"/>
            <a:r>
              <a:rPr lang="en-US" dirty="0"/>
              <a:t>Recall, or “hit rate”</a:t>
            </a:r>
          </a:p>
          <a:p>
            <a:pPr lvl="1"/>
            <a:r>
              <a:rPr lang="en-US" dirty="0"/>
              <a:t>X = False Pos Rate = FP/Base-</a:t>
            </a:r>
          </a:p>
          <a:p>
            <a:pPr lvl="2"/>
            <a:r>
              <a:rPr lang="en-US" dirty="0"/>
              <a:t>“false alarm rate”</a:t>
            </a:r>
          </a:p>
          <a:p>
            <a:r>
              <a:rPr lang="en-US" dirty="0"/>
              <a:t>Always goes from (0,0) to (1,1)</a:t>
            </a:r>
          </a:p>
        </p:txBody>
      </p:sp>
      <p:sp>
        <p:nvSpPr>
          <p:cNvPr id="4" name="Slide Number Placeholder 3">
            <a:extLst>
              <a:ext uri="{FF2B5EF4-FFF2-40B4-BE49-F238E27FC236}">
                <a16:creationId xmlns:a16="http://schemas.microsoft.com/office/drawing/2014/main" id="{3C024AA9-AF4A-C667-6DD5-54498437135F}"/>
              </a:ext>
            </a:extLst>
          </p:cNvPr>
          <p:cNvSpPr>
            <a:spLocks noGrp="1"/>
          </p:cNvSpPr>
          <p:nvPr>
            <p:ph type="sldNum" sz="quarter" idx="10"/>
          </p:nvPr>
        </p:nvSpPr>
        <p:spPr/>
        <p:txBody>
          <a:bodyPr/>
          <a:lstStyle/>
          <a:p>
            <a:fld id="{ABBEE3BA-F264-1746-880E-39AD601DF2B1}" type="slidenum">
              <a:rPr lang="en-US" smtClean="0"/>
              <a:t>49</a:t>
            </a:fld>
            <a:endParaRPr lang="en-US"/>
          </a:p>
        </p:txBody>
      </p:sp>
      <p:pic>
        <p:nvPicPr>
          <p:cNvPr id="6" name="Picture 5" descr="A graph with a line and a line&#10;&#10;Description automatically generated with medium confidence">
            <a:extLst>
              <a:ext uri="{FF2B5EF4-FFF2-40B4-BE49-F238E27FC236}">
                <a16:creationId xmlns:a16="http://schemas.microsoft.com/office/drawing/2014/main" id="{399E5C12-6CF7-C9A0-C7D5-EB1A4FB80571}"/>
              </a:ext>
            </a:extLst>
          </p:cNvPr>
          <p:cNvPicPr>
            <a:picLocks noChangeAspect="1"/>
          </p:cNvPicPr>
          <p:nvPr/>
        </p:nvPicPr>
        <p:blipFill>
          <a:blip r:embed="rId3"/>
          <a:stretch>
            <a:fillRect/>
          </a:stretch>
        </p:blipFill>
        <p:spPr>
          <a:xfrm>
            <a:off x="4760732" y="521173"/>
            <a:ext cx="4570318" cy="3593548"/>
          </a:xfrm>
          <a:prstGeom prst="rect">
            <a:avLst/>
          </a:prstGeom>
        </p:spPr>
      </p:pic>
      <p:graphicFrame>
        <p:nvGraphicFramePr>
          <p:cNvPr id="7" name="Group 131">
            <a:extLst>
              <a:ext uri="{FF2B5EF4-FFF2-40B4-BE49-F238E27FC236}">
                <a16:creationId xmlns:a16="http://schemas.microsoft.com/office/drawing/2014/main" id="{39406AF1-1049-17C7-02EB-888E283BBE49}"/>
              </a:ext>
            </a:extLst>
          </p:cNvPr>
          <p:cNvGraphicFramePr>
            <a:graphicFrameLocks noGrp="1"/>
          </p:cNvGraphicFramePr>
          <p:nvPr>
            <p:extLst>
              <p:ext uri="{D42A27DB-BD31-4B8C-83A1-F6EECF244321}">
                <p14:modId xmlns:p14="http://schemas.microsoft.com/office/powerpoint/2010/main" val="1068288284"/>
              </p:ext>
            </p:extLst>
          </p:nvPr>
        </p:nvGraphicFramePr>
        <p:xfrm>
          <a:off x="5667607" y="4371556"/>
          <a:ext cx="3281819" cy="2130504"/>
        </p:xfrm>
        <a:graphic>
          <a:graphicData uri="http://schemas.openxmlformats.org/drawingml/2006/table">
            <a:tbl>
              <a:tblPr/>
              <a:tblGrid>
                <a:gridCol w="1041770">
                  <a:extLst>
                    <a:ext uri="{9D8B030D-6E8A-4147-A177-3AD203B41FA5}">
                      <a16:colId xmlns:a16="http://schemas.microsoft.com/office/drawing/2014/main" val="20000"/>
                    </a:ext>
                  </a:extLst>
                </a:gridCol>
                <a:gridCol w="664777">
                  <a:extLst>
                    <a:ext uri="{9D8B030D-6E8A-4147-A177-3AD203B41FA5}">
                      <a16:colId xmlns:a16="http://schemas.microsoft.com/office/drawing/2014/main" val="20001"/>
                    </a:ext>
                  </a:extLst>
                </a:gridCol>
                <a:gridCol w="787636">
                  <a:extLst>
                    <a:ext uri="{9D8B030D-6E8A-4147-A177-3AD203B41FA5}">
                      <a16:colId xmlns:a16="http://schemas.microsoft.com/office/drawing/2014/main" val="20002"/>
                    </a:ext>
                  </a:extLst>
                </a:gridCol>
                <a:gridCol w="787636">
                  <a:extLst>
                    <a:ext uri="{9D8B030D-6E8A-4147-A177-3AD203B41FA5}">
                      <a16:colId xmlns:a16="http://schemas.microsoft.com/office/drawing/2014/main" val="20003"/>
                    </a:ext>
                  </a:extLst>
                </a:gridCol>
              </a:tblGrid>
              <a:tr h="3161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53743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Pred-</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37476">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Base-</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bl>
          </a:graphicData>
        </a:graphic>
      </p:graphicFrame>
      <p:sp>
        <p:nvSpPr>
          <p:cNvPr id="5" name="TextBox 4">
            <a:extLst>
              <a:ext uri="{FF2B5EF4-FFF2-40B4-BE49-F238E27FC236}">
                <a16:creationId xmlns:a16="http://schemas.microsoft.com/office/drawing/2014/main" id="{6BB6A6D1-09A3-D25E-F726-4C9680E5EBBC}"/>
              </a:ext>
            </a:extLst>
          </p:cNvPr>
          <p:cNvSpPr txBox="1"/>
          <p:nvPr/>
        </p:nvSpPr>
        <p:spPr>
          <a:xfrm>
            <a:off x="875211" y="5516011"/>
            <a:ext cx="3818615" cy="729214"/>
          </a:xfrm>
          <a:prstGeom prst="rect">
            <a:avLst/>
          </a:prstGeom>
          <a:solidFill>
            <a:schemeClr val="accent5"/>
          </a:solidFill>
        </p:spPr>
        <p:txBody>
          <a:bodyPr wrap="square" rtlCol="0">
            <a:spAutoFit/>
          </a:bodyPr>
          <a:lstStyle/>
          <a:p>
            <a:pPr marL="0" indent="0" algn="ctr">
              <a:buNone/>
            </a:pPr>
            <a:r>
              <a:rPr lang="en-US" sz="2000" dirty="0">
                <a:latin typeface="Tahoma" panose="020B0604030504040204" pitchFamily="34" charset="0"/>
                <a:ea typeface="Tahoma" panose="020B0604030504040204" pitchFamily="34" charset="0"/>
                <a:cs typeface="Tahoma" panose="020B0604030504040204" pitchFamily="34" charset="0"/>
              </a:rPr>
              <a:t>What if a model is no better than random guessing? </a:t>
            </a:r>
          </a:p>
        </p:txBody>
      </p:sp>
    </p:spTree>
    <p:extLst>
      <p:ext uri="{BB962C8B-B14F-4D97-AF65-F5344CB8AC3E}">
        <p14:creationId xmlns:p14="http://schemas.microsoft.com/office/powerpoint/2010/main" val="12778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BCC6-D76B-5741-48DB-DEC2C8668C1C}"/>
              </a:ext>
            </a:extLst>
          </p:cNvPr>
          <p:cNvSpPr>
            <a:spLocks noGrp="1"/>
          </p:cNvSpPr>
          <p:nvPr>
            <p:ph type="title"/>
          </p:nvPr>
        </p:nvSpPr>
        <p:spPr/>
        <p:txBody>
          <a:bodyPr/>
          <a:lstStyle/>
          <a:p>
            <a:r>
              <a:rPr lang="en-US" dirty="0"/>
              <a:t>Evaluating models</a:t>
            </a:r>
          </a:p>
        </p:txBody>
      </p:sp>
      <p:sp>
        <p:nvSpPr>
          <p:cNvPr id="3" name="Content Placeholder 2">
            <a:extLst>
              <a:ext uri="{FF2B5EF4-FFF2-40B4-BE49-F238E27FC236}">
                <a16:creationId xmlns:a16="http://schemas.microsoft.com/office/drawing/2014/main" id="{5EB57604-E862-EFEC-94F4-6AB95A8DF6F0}"/>
              </a:ext>
            </a:extLst>
          </p:cNvPr>
          <p:cNvSpPr>
            <a:spLocks noGrp="1"/>
          </p:cNvSpPr>
          <p:nvPr>
            <p:ph idx="1"/>
          </p:nvPr>
        </p:nvSpPr>
        <p:spPr>
          <a:xfrm>
            <a:off x="494035" y="772690"/>
            <a:ext cx="8229600" cy="4814202"/>
          </a:xfrm>
        </p:spPr>
        <p:txBody>
          <a:bodyPr/>
          <a:lstStyle/>
          <a:p>
            <a:pPr marL="0" indent="0">
              <a:buNone/>
            </a:pPr>
            <a:endParaRPr lang="en-US" dirty="0"/>
          </a:p>
          <a:p>
            <a:r>
              <a:rPr lang="en-US" dirty="0"/>
              <a:t>How do we protect against this?   Training / test data</a:t>
            </a:r>
          </a:p>
        </p:txBody>
      </p:sp>
      <p:sp>
        <p:nvSpPr>
          <p:cNvPr id="4" name="Slide Number Placeholder 3">
            <a:extLst>
              <a:ext uri="{FF2B5EF4-FFF2-40B4-BE49-F238E27FC236}">
                <a16:creationId xmlns:a16="http://schemas.microsoft.com/office/drawing/2014/main" id="{D5D9A354-C491-B624-16F5-E443C3EC2F02}"/>
              </a:ext>
            </a:extLst>
          </p:cNvPr>
          <p:cNvSpPr>
            <a:spLocks noGrp="1"/>
          </p:cNvSpPr>
          <p:nvPr>
            <p:ph type="sldNum" sz="quarter" idx="10"/>
          </p:nvPr>
        </p:nvSpPr>
        <p:spPr>
          <a:xfrm>
            <a:off x="4312724" y="4084064"/>
            <a:ext cx="2133600" cy="476250"/>
          </a:xfrm>
        </p:spPr>
        <p:txBody>
          <a:bodyPr/>
          <a:lstStyle/>
          <a:p>
            <a:fld id="{ABBEE3BA-F264-1746-880E-39AD601DF2B1}" type="slidenum">
              <a:rPr lang="en-US" smtClean="0"/>
              <a:t>5</a:t>
            </a:fld>
            <a:endParaRPr lang="en-US"/>
          </a:p>
        </p:txBody>
      </p:sp>
      <p:sp>
        <p:nvSpPr>
          <p:cNvPr id="5" name="Rectangle 5">
            <a:extLst>
              <a:ext uri="{FF2B5EF4-FFF2-40B4-BE49-F238E27FC236}">
                <a16:creationId xmlns:a16="http://schemas.microsoft.com/office/drawing/2014/main" id="{C2D374AE-81BD-A88C-B152-3E41121F090E}"/>
              </a:ext>
            </a:extLst>
          </p:cNvPr>
          <p:cNvSpPr>
            <a:spLocks noChangeArrowheads="1"/>
          </p:cNvSpPr>
          <p:nvPr/>
        </p:nvSpPr>
        <p:spPr bwMode="auto">
          <a:xfrm>
            <a:off x="1495856" y="2560064"/>
            <a:ext cx="3352800" cy="1524000"/>
          </a:xfrm>
          <a:prstGeom prst="rect">
            <a:avLst/>
          </a:prstGeom>
          <a:solidFill>
            <a:schemeClr val="bg2">
              <a:lumMod val="40000"/>
              <a:lumOff val="60000"/>
            </a:schemeClr>
          </a:solidFill>
          <a:ln w="9525">
            <a:solidFill>
              <a:schemeClr val="tx1"/>
            </a:solidFill>
            <a:miter lim="800000"/>
            <a:headEnd/>
            <a:tailEnd/>
          </a:ln>
        </p:spPr>
        <p:txBody>
          <a:bodyPr wrap="none" anchor="ctr"/>
          <a:lstStyle/>
          <a:p>
            <a:pPr algn="ctr">
              <a:buNone/>
            </a:pPr>
            <a:r>
              <a:rPr lang="en-US" sz="1600" dirty="0">
                <a:latin typeface="Tahoma" pitchFamily="34" charset="0"/>
              </a:rPr>
              <a:t>Training Data</a:t>
            </a:r>
          </a:p>
          <a:p>
            <a:pPr algn="ctr">
              <a:buNone/>
            </a:pPr>
            <a:r>
              <a:rPr lang="en-US" sz="1600" dirty="0">
                <a:latin typeface="Tahoma" pitchFamily="34" charset="0"/>
              </a:rPr>
              <a:t>(80%?)</a:t>
            </a:r>
          </a:p>
        </p:txBody>
      </p:sp>
      <p:sp>
        <p:nvSpPr>
          <p:cNvPr id="6" name="Left Brace 5">
            <a:extLst>
              <a:ext uri="{FF2B5EF4-FFF2-40B4-BE49-F238E27FC236}">
                <a16:creationId xmlns:a16="http://schemas.microsoft.com/office/drawing/2014/main" id="{01F309F4-5718-B67A-7F31-B84B2ACC518B}"/>
              </a:ext>
            </a:extLst>
          </p:cNvPr>
          <p:cNvSpPr/>
          <p:nvPr/>
        </p:nvSpPr>
        <p:spPr bwMode="auto">
          <a:xfrm rot="5400000">
            <a:off x="3908055" y="-213257"/>
            <a:ext cx="281002" cy="5105400"/>
          </a:xfrm>
          <a:prstGeom prst="leftBrace">
            <a:avLst>
              <a:gd name="adj1" fmla="val 8333"/>
              <a:gd name="adj2" fmla="val 49454"/>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69AF76B-B64E-89FF-C6AA-1810D42F970E}"/>
              </a:ext>
            </a:extLst>
          </p:cNvPr>
          <p:cNvSpPr txBox="1"/>
          <p:nvPr/>
        </p:nvSpPr>
        <p:spPr>
          <a:xfrm>
            <a:off x="3568580" y="1881883"/>
            <a:ext cx="1051891" cy="276999"/>
          </a:xfrm>
          <a:prstGeom prst="rect">
            <a:avLst/>
          </a:prstGeom>
          <a:solidFill>
            <a:schemeClr val="accent2">
              <a:lumMod val="20000"/>
              <a:lumOff val="80000"/>
            </a:schemeClr>
          </a:solidFill>
        </p:spPr>
        <p:txBody>
          <a:bodyPr wrap="non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Original data</a:t>
            </a:r>
          </a:p>
        </p:txBody>
      </p:sp>
      <p:sp>
        <p:nvSpPr>
          <p:cNvPr id="11" name="Rectangle 7">
            <a:extLst>
              <a:ext uri="{FF2B5EF4-FFF2-40B4-BE49-F238E27FC236}">
                <a16:creationId xmlns:a16="http://schemas.microsoft.com/office/drawing/2014/main" id="{9BE9577A-364C-BA3E-BCBA-EFC9708BDBA5}"/>
              </a:ext>
            </a:extLst>
          </p:cNvPr>
          <p:cNvSpPr>
            <a:spLocks noChangeArrowheads="1"/>
          </p:cNvSpPr>
          <p:nvPr/>
        </p:nvSpPr>
        <p:spPr bwMode="auto">
          <a:xfrm>
            <a:off x="4848656" y="2560064"/>
            <a:ext cx="1752600" cy="1524000"/>
          </a:xfrm>
          <a:prstGeom prst="rect">
            <a:avLst/>
          </a:prstGeom>
          <a:solidFill>
            <a:schemeClr val="bg2">
              <a:lumMod val="75000"/>
            </a:schemeClr>
          </a:solidFill>
          <a:ln w="9525">
            <a:solidFill>
              <a:schemeClr val="tx1"/>
            </a:solidFill>
            <a:miter lim="800000"/>
            <a:headEnd/>
            <a:tailEnd/>
          </a:ln>
        </p:spPr>
        <p:txBody>
          <a:bodyPr wrap="none" anchor="ctr"/>
          <a:lstStyle/>
          <a:p>
            <a:pPr algn="ctr">
              <a:buNone/>
            </a:pPr>
            <a:r>
              <a:rPr lang="en-US" sz="1400" dirty="0">
                <a:latin typeface="Tahoma" pitchFamily="34" charset="0"/>
              </a:rPr>
              <a:t>Test (holdout) data</a:t>
            </a:r>
          </a:p>
          <a:p>
            <a:pPr algn="ctr">
              <a:buNone/>
            </a:pPr>
            <a:r>
              <a:rPr lang="en-US" sz="1400" dirty="0">
                <a:latin typeface="Tahoma" pitchFamily="34" charset="0"/>
              </a:rPr>
              <a:t>(20%?)</a:t>
            </a:r>
          </a:p>
        </p:txBody>
      </p:sp>
      <p:sp>
        <p:nvSpPr>
          <p:cNvPr id="14" name="TextBox 13">
            <a:extLst>
              <a:ext uri="{FF2B5EF4-FFF2-40B4-BE49-F238E27FC236}">
                <a16:creationId xmlns:a16="http://schemas.microsoft.com/office/drawing/2014/main" id="{A12E84B3-0CC5-DBD6-F2EC-0C5AB7F91D8A}"/>
              </a:ext>
            </a:extLst>
          </p:cNvPr>
          <p:cNvSpPr txBox="1"/>
          <p:nvPr/>
        </p:nvSpPr>
        <p:spPr>
          <a:xfrm>
            <a:off x="2110809" y="6443768"/>
            <a:ext cx="5019323" cy="276999"/>
          </a:xfrm>
          <a:prstGeom prst="rect">
            <a:avLst/>
          </a:prstGeom>
          <a:solidFill>
            <a:schemeClr val="accent2">
              <a:lumMod val="20000"/>
              <a:lumOff val="80000"/>
            </a:schemeClr>
          </a:solidFill>
        </p:spPr>
        <p:txBody>
          <a:bodyPr wrap="none" rtlCol="0">
            <a:spAutoFit/>
          </a:bodyPr>
          <a:lstStyle/>
          <a:p>
            <a:pPr marL="0" indent="0" algn="l">
              <a:buNone/>
            </a:pPr>
            <a:r>
              <a:rPr lang="en-US" sz="1200" dirty="0">
                <a:latin typeface="Lucida Console" panose="020B0609040504020204" pitchFamily="49" charset="0"/>
                <a:ea typeface="Tahoma" panose="020B0604030504040204" pitchFamily="34" charset="0"/>
                <a:cs typeface="Tahoma" panose="020B0604030504040204" pitchFamily="34" charset="0"/>
              </a:rPr>
              <a:t>From </a:t>
            </a:r>
            <a:r>
              <a:rPr lang="en-US" sz="1200" dirty="0" err="1">
                <a:latin typeface="Lucida Console" panose="020B0609040504020204" pitchFamily="49" charset="0"/>
                <a:ea typeface="Tahoma" panose="020B0604030504040204" pitchFamily="34" charset="0"/>
                <a:cs typeface="Tahoma" panose="020B0604030504040204" pitchFamily="34" charset="0"/>
              </a:rPr>
              <a:t>sklearn.model_selection</a:t>
            </a:r>
            <a:r>
              <a:rPr lang="en-US" sz="1200" dirty="0">
                <a:latin typeface="Lucida Console" panose="020B0609040504020204" pitchFamily="49" charset="0"/>
                <a:ea typeface="Tahoma" panose="020B0604030504040204" pitchFamily="34" charset="0"/>
                <a:cs typeface="Tahoma" panose="020B0604030504040204" pitchFamily="34" charset="0"/>
              </a:rPr>
              <a:t> import </a:t>
            </a:r>
            <a:r>
              <a:rPr lang="en-US" sz="1200" dirty="0" err="1">
                <a:latin typeface="Lucida Console" panose="020B0609040504020204" pitchFamily="49" charset="0"/>
                <a:ea typeface="Tahoma" panose="020B0604030504040204" pitchFamily="34" charset="0"/>
                <a:cs typeface="Tahoma" panose="020B0604030504040204" pitchFamily="34" charset="0"/>
              </a:rPr>
              <a:t>train_test_split</a:t>
            </a:r>
            <a:endParaRPr lang="en-US" sz="1200" dirty="0">
              <a:latin typeface="Lucida Console" panose="020B0609040504020204" pitchFamily="49"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E4E25D32-C138-BE32-B71D-A48F793FEA5A}"/>
              </a:ext>
            </a:extLst>
          </p:cNvPr>
          <p:cNvSpPr txBox="1"/>
          <p:nvPr/>
        </p:nvSpPr>
        <p:spPr>
          <a:xfrm>
            <a:off x="383530" y="4306885"/>
            <a:ext cx="8266435" cy="1366528"/>
          </a:xfrm>
          <a:prstGeom prst="rect">
            <a:avLst/>
          </a:prstGeom>
          <a:noFill/>
        </p:spPr>
        <p:txBody>
          <a:bodyPr wrap="square" rtlCol="0">
            <a:spAutoFit/>
          </a:bodyPr>
          <a:lstStyle/>
          <a:p>
            <a:pPr marL="0" indent="0" algn="ctr">
              <a:buNone/>
            </a:pPr>
            <a:r>
              <a:rPr lang="en-US" sz="1800" dirty="0">
                <a:latin typeface="Tahoma" panose="020B0604030504040204" pitchFamily="34" charset="0"/>
                <a:ea typeface="Tahoma" panose="020B0604030504040204" pitchFamily="34" charset="0"/>
                <a:cs typeface="Tahoma" panose="020B0604030504040204" pitchFamily="34" charset="0"/>
              </a:rPr>
              <a:t>Splitting the data this way serves two purposes:</a:t>
            </a:r>
          </a:p>
          <a:p>
            <a:pPr marL="342900" indent="-342900" algn="ctr"/>
            <a:r>
              <a:rPr lang="en-US" sz="1800" dirty="0">
                <a:latin typeface="Tahoma" panose="020B0604030504040204" pitchFamily="34" charset="0"/>
                <a:ea typeface="Tahoma" panose="020B0604030504040204" pitchFamily="34" charset="0"/>
                <a:cs typeface="Tahoma" panose="020B0604030504040204" pitchFamily="34" charset="0"/>
              </a:rPr>
              <a:t>Provides a better estimate of model performance in </a:t>
            </a:r>
            <a:r>
              <a:rPr lang="en-US" sz="1800" dirty="0" err="1">
                <a:latin typeface="Tahoma" panose="020B0604030504040204" pitchFamily="34" charset="0"/>
                <a:ea typeface="Tahoma" panose="020B0604030504040204" pitchFamily="34" charset="0"/>
                <a:cs typeface="Tahoma" panose="020B0604030504040204" pitchFamily="34" charset="0"/>
              </a:rPr>
              <a:t>the“real</a:t>
            </a:r>
            <a:r>
              <a:rPr lang="en-US" sz="1800" dirty="0">
                <a:latin typeface="Tahoma" panose="020B0604030504040204" pitchFamily="34" charset="0"/>
                <a:ea typeface="Tahoma" panose="020B0604030504040204" pitchFamily="34" charset="0"/>
                <a:cs typeface="Tahoma" panose="020B0604030504040204" pitchFamily="34" charset="0"/>
              </a:rPr>
              <a:t> world” </a:t>
            </a:r>
          </a:p>
          <a:p>
            <a:pPr algn="ctr">
              <a:buNone/>
            </a:pPr>
            <a:r>
              <a:rPr lang="en-US" sz="1800" dirty="0">
                <a:latin typeface="Tahoma" panose="020B0604030504040204" pitchFamily="34" charset="0"/>
                <a:ea typeface="Tahoma" panose="020B0604030504040204" pitchFamily="34" charset="0"/>
                <a:cs typeface="Tahoma" panose="020B0604030504040204" pitchFamily="34" charset="0"/>
              </a:rPr>
              <a:t>And</a:t>
            </a:r>
          </a:p>
          <a:p>
            <a:pPr marL="342900" indent="-342900" algn="ctr"/>
            <a:r>
              <a:rPr lang="en-US" sz="1800" dirty="0">
                <a:latin typeface="Tahoma" panose="020B0604030504040204" pitchFamily="34" charset="0"/>
                <a:ea typeface="Tahoma" panose="020B0604030504040204" pitchFamily="34" charset="0"/>
                <a:cs typeface="Tahoma" panose="020B0604030504040204" pitchFamily="34" charset="0"/>
              </a:rPr>
              <a:t>Optimizes the value of model parameters (e.g. </a:t>
            </a:r>
            <a:r>
              <a:rPr lang="en-US" sz="1800" dirty="0" err="1">
                <a:latin typeface="Consolas" panose="020B0609020204030204" pitchFamily="49" charset="0"/>
                <a:ea typeface="Tahoma" panose="020B0604030504040204" pitchFamily="34" charset="0"/>
                <a:cs typeface="Consolas" panose="020B0609020204030204" pitchFamily="49" charset="0"/>
              </a:rPr>
              <a:t>tree_depth</a:t>
            </a:r>
            <a:r>
              <a:rPr lang="en-US" sz="18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00213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FDC8-5538-C223-B597-78591672B117}"/>
              </a:ext>
            </a:extLst>
          </p:cNvPr>
          <p:cNvSpPr>
            <a:spLocks noGrp="1"/>
          </p:cNvSpPr>
          <p:nvPr>
            <p:ph type="title"/>
          </p:nvPr>
        </p:nvSpPr>
        <p:spPr/>
        <p:txBody>
          <a:bodyPr/>
          <a:lstStyle/>
          <a:p>
            <a:r>
              <a:rPr lang="en-US" dirty="0"/>
              <a:t>ROC Curve</a:t>
            </a:r>
          </a:p>
        </p:txBody>
      </p:sp>
      <p:sp>
        <p:nvSpPr>
          <p:cNvPr id="4" name="Slide Number Placeholder 3">
            <a:extLst>
              <a:ext uri="{FF2B5EF4-FFF2-40B4-BE49-F238E27FC236}">
                <a16:creationId xmlns:a16="http://schemas.microsoft.com/office/drawing/2014/main" id="{74B2ACC2-8188-BADD-9FC2-56B5B7C9661C}"/>
              </a:ext>
            </a:extLst>
          </p:cNvPr>
          <p:cNvSpPr>
            <a:spLocks noGrp="1"/>
          </p:cNvSpPr>
          <p:nvPr>
            <p:ph type="sldNum" sz="quarter" idx="10"/>
          </p:nvPr>
        </p:nvSpPr>
        <p:spPr/>
        <p:txBody>
          <a:bodyPr/>
          <a:lstStyle/>
          <a:p>
            <a:fld id="{ABBEE3BA-F264-1746-880E-39AD601DF2B1}" type="slidenum">
              <a:rPr lang="en-US" smtClean="0"/>
              <a:t>50</a:t>
            </a:fld>
            <a:endParaRPr lang="en-US"/>
          </a:p>
        </p:txBody>
      </p:sp>
      <p:grpSp>
        <p:nvGrpSpPr>
          <p:cNvPr id="5" name="Group 4">
            <a:extLst>
              <a:ext uri="{FF2B5EF4-FFF2-40B4-BE49-F238E27FC236}">
                <a16:creationId xmlns:a16="http://schemas.microsoft.com/office/drawing/2014/main" id="{9B0E38B6-9C0B-D8F3-6D99-11D136FFEA08}"/>
              </a:ext>
            </a:extLst>
          </p:cNvPr>
          <p:cNvGrpSpPr/>
          <p:nvPr/>
        </p:nvGrpSpPr>
        <p:grpSpPr>
          <a:xfrm>
            <a:off x="3387760" y="1066800"/>
            <a:ext cx="5057981" cy="4724812"/>
            <a:chOff x="318882" y="1371600"/>
            <a:chExt cx="5057981" cy="4724812"/>
          </a:xfrm>
        </p:grpSpPr>
        <p:sp>
          <p:nvSpPr>
            <p:cNvPr id="6" name="Rectangle 6">
              <a:extLst>
                <a:ext uri="{FF2B5EF4-FFF2-40B4-BE49-F238E27FC236}">
                  <a16:creationId xmlns:a16="http://schemas.microsoft.com/office/drawing/2014/main" id="{AD5AD236-F940-8BB8-4288-FEB8095178F6}"/>
                </a:ext>
              </a:extLst>
            </p:cNvPr>
            <p:cNvSpPr>
              <a:spLocks noChangeArrowheads="1"/>
            </p:cNvSpPr>
            <p:nvPr/>
          </p:nvSpPr>
          <p:spPr bwMode="auto">
            <a:xfrm>
              <a:off x="1862841" y="5173663"/>
              <a:ext cx="2152832" cy="305212"/>
            </a:xfrm>
            <a:prstGeom prst="rect">
              <a:avLst/>
            </a:prstGeom>
            <a:noFill/>
            <a:ln w="12700">
              <a:noFill/>
              <a:miter lim="800000"/>
              <a:headEnd/>
              <a:tailEnd/>
            </a:ln>
          </p:spPr>
          <p:txBody>
            <a:bodyPr wrap="none" lIns="90487" tIns="44450" rIns="90487" bIns="44450">
              <a:spAutoFit/>
            </a:bodyPr>
            <a:lstStyle/>
            <a:p>
              <a:pPr algn="ctr">
                <a:buNone/>
              </a:pPr>
              <a:r>
                <a:rPr lang="en-US" sz="1400" b="1" i="0" dirty="0">
                  <a:solidFill>
                    <a:srgbClr val="FF0000"/>
                  </a:solidFill>
                  <a:latin typeface="Helvetica" pitchFamily="34" charset="0"/>
                </a:rPr>
                <a:t>false positive rate (FP)</a:t>
              </a:r>
            </a:p>
          </p:txBody>
        </p:sp>
        <p:sp>
          <p:nvSpPr>
            <p:cNvPr id="7" name="Line 7">
              <a:extLst>
                <a:ext uri="{FF2B5EF4-FFF2-40B4-BE49-F238E27FC236}">
                  <a16:creationId xmlns:a16="http://schemas.microsoft.com/office/drawing/2014/main" id="{862743FC-1715-30E2-EBC7-A9F6984500E6}"/>
                </a:ext>
              </a:extLst>
            </p:cNvPr>
            <p:cNvSpPr>
              <a:spLocks noChangeShapeType="1"/>
            </p:cNvSpPr>
            <p:nvPr/>
          </p:nvSpPr>
          <p:spPr bwMode="auto">
            <a:xfrm>
              <a:off x="792163" y="1460500"/>
              <a:ext cx="74612" cy="0"/>
            </a:xfrm>
            <a:prstGeom prst="line">
              <a:avLst/>
            </a:prstGeom>
            <a:noFill/>
            <a:ln w="25400">
              <a:solidFill>
                <a:schemeClr val="tx1"/>
              </a:solidFill>
              <a:round/>
              <a:headEnd/>
              <a:tailEnd/>
            </a:ln>
          </p:spPr>
          <p:txBody>
            <a:bodyPr wrap="none" anchor="ctr"/>
            <a:lstStyle/>
            <a:p>
              <a:endParaRPr lang="en-US"/>
            </a:p>
          </p:txBody>
        </p:sp>
        <p:grpSp>
          <p:nvGrpSpPr>
            <p:cNvPr id="8" name="Group 9">
              <a:extLst>
                <a:ext uri="{FF2B5EF4-FFF2-40B4-BE49-F238E27FC236}">
                  <a16:creationId xmlns:a16="http://schemas.microsoft.com/office/drawing/2014/main" id="{C2F5070C-12CF-A8D7-7F44-508E0AB1A617}"/>
                </a:ext>
              </a:extLst>
            </p:cNvPr>
            <p:cNvGrpSpPr>
              <a:grpSpLocks/>
            </p:cNvGrpSpPr>
            <p:nvPr/>
          </p:nvGrpSpPr>
          <p:grpSpPr bwMode="auto">
            <a:xfrm>
              <a:off x="830263" y="1450975"/>
              <a:ext cx="4379912" cy="3629025"/>
              <a:chOff x="1289" y="1026"/>
              <a:chExt cx="2759" cy="2286"/>
            </a:xfrm>
          </p:grpSpPr>
          <p:grpSp>
            <p:nvGrpSpPr>
              <p:cNvPr id="51" name="Group 10">
                <a:extLst>
                  <a:ext uri="{FF2B5EF4-FFF2-40B4-BE49-F238E27FC236}">
                    <a16:creationId xmlns:a16="http://schemas.microsoft.com/office/drawing/2014/main" id="{E83CFCC4-9621-2728-05E7-E14DEBEEC5B8}"/>
                  </a:ext>
                </a:extLst>
              </p:cNvPr>
              <p:cNvGrpSpPr>
                <a:grpSpLocks/>
              </p:cNvGrpSpPr>
              <p:nvPr/>
            </p:nvGrpSpPr>
            <p:grpSpPr bwMode="auto">
              <a:xfrm>
                <a:off x="1289" y="1043"/>
                <a:ext cx="2732" cy="2269"/>
                <a:chOff x="1289" y="1043"/>
                <a:chExt cx="2732" cy="2269"/>
              </a:xfrm>
            </p:grpSpPr>
            <p:sp>
              <p:nvSpPr>
                <p:cNvPr id="55" name="Line 11">
                  <a:extLst>
                    <a:ext uri="{FF2B5EF4-FFF2-40B4-BE49-F238E27FC236}">
                      <a16:creationId xmlns:a16="http://schemas.microsoft.com/office/drawing/2014/main" id="{05AD6100-8B70-4E78-7766-9732AC57F19C}"/>
                    </a:ext>
                  </a:extLst>
                </p:cNvPr>
                <p:cNvSpPr>
                  <a:spLocks noChangeShapeType="1"/>
                </p:cNvSpPr>
                <p:nvPr/>
              </p:nvSpPr>
              <p:spPr bwMode="auto">
                <a:xfrm>
                  <a:off x="1289" y="1043"/>
                  <a:ext cx="0" cy="2248"/>
                </a:xfrm>
                <a:prstGeom prst="line">
                  <a:avLst/>
                </a:prstGeom>
                <a:noFill/>
                <a:ln w="25400">
                  <a:solidFill>
                    <a:schemeClr val="tx1"/>
                  </a:solidFill>
                  <a:round/>
                  <a:headEnd/>
                  <a:tailEnd/>
                </a:ln>
              </p:spPr>
              <p:txBody>
                <a:bodyPr wrap="none" anchor="ctr"/>
                <a:lstStyle/>
                <a:p>
                  <a:endParaRPr lang="en-US"/>
                </a:p>
              </p:txBody>
            </p:sp>
            <p:sp>
              <p:nvSpPr>
                <p:cNvPr id="56" name="Line 12">
                  <a:extLst>
                    <a:ext uri="{FF2B5EF4-FFF2-40B4-BE49-F238E27FC236}">
                      <a16:creationId xmlns:a16="http://schemas.microsoft.com/office/drawing/2014/main" id="{C8FDF6B5-D612-BD9D-3ABD-C875B019C481}"/>
                    </a:ext>
                  </a:extLst>
                </p:cNvPr>
                <p:cNvSpPr>
                  <a:spLocks noChangeShapeType="1"/>
                </p:cNvSpPr>
                <p:nvPr/>
              </p:nvSpPr>
              <p:spPr bwMode="auto">
                <a:xfrm>
                  <a:off x="1295" y="3312"/>
                  <a:ext cx="2726" cy="0"/>
                </a:xfrm>
                <a:prstGeom prst="line">
                  <a:avLst/>
                </a:prstGeom>
                <a:noFill/>
                <a:ln w="25400">
                  <a:solidFill>
                    <a:schemeClr val="tx1"/>
                  </a:solidFill>
                  <a:round/>
                  <a:headEnd/>
                  <a:tailEnd/>
                </a:ln>
              </p:spPr>
              <p:txBody>
                <a:bodyPr wrap="none" anchor="ctr"/>
                <a:lstStyle/>
                <a:p>
                  <a:endParaRPr lang="en-US"/>
                </a:p>
              </p:txBody>
            </p:sp>
          </p:grpSp>
          <p:grpSp>
            <p:nvGrpSpPr>
              <p:cNvPr id="52" name="Group 13">
                <a:extLst>
                  <a:ext uri="{FF2B5EF4-FFF2-40B4-BE49-F238E27FC236}">
                    <a16:creationId xmlns:a16="http://schemas.microsoft.com/office/drawing/2014/main" id="{5BFF4BB1-90EB-3ED9-426A-1919DF898C55}"/>
                  </a:ext>
                </a:extLst>
              </p:cNvPr>
              <p:cNvGrpSpPr>
                <a:grpSpLocks/>
              </p:cNvGrpSpPr>
              <p:nvPr/>
            </p:nvGrpSpPr>
            <p:grpSpPr bwMode="auto">
              <a:xfrm>
                <a:off x="1290" y="1026"/>
                <a:ext cx="2758" cy="2285"/>
                <a:chOff x="1290" y="1026"/>
                <a:chExt cx="2758" cy="2285"/>
              </a:xfrm>
            </p:grpSpPr>
            <p:sp>
              <p:nvSpPr>
                <p:cNvPr id="53" name="Line 14">
                  <a:extLst>
                    <a:ext uri="{FF2B5EF4-FFF2-40B4-BE49-F238E27FC236}">
                      <a16:creationId xmlns:a16="http://schemas.microsoft.com/office/drawing/2014/main" id="{26C04329-B80E-0DFA-9292-FE176F0514C7}"/>
                    </a:ext>
                  </a:extLst>
                </p:cNvPr>
                <p:cNvSpPr>
                  <a:spLocks noChangeShapeType="1"/>
                </p:cNvSpPr>
                <p:nvPr/>
              </p:nvSpPr>
              <p:spPr bwMode="auto">
                <a:xfrm flipV="1">
                  <a:off x="4037" y="1031"/>
                  <a:ext cx="0" cy="2280"/>
                </a:xfrm>
                <a:prstGeom prst="line">
                  <a:avLst/>
                </a:prstGeom>
                <a:noFill/>
                <a:ln w="12700">
                  <a:solidFill>
                    <a:schemeClr val="tx1"/>
                  </a:solidFill>
                  <a:prstDash val="sysDot"/>
                  <a:round/>
                  <a:headEnd/>
                  <a:tailEnd/>
                </a:ln>
              </p:spPr>
              <p:txBody>
                <a:bodyPr wrap="none" anchor="ctr"/>
                <a:lstStyle/>
                <a:p>
                  <a:endParaRPr lang="en-US"/>
                </a:p>
              </p:txBody>
            </p:sp>
            <p:sp>
              <p:nvSpPr>
                <p:cNvPr id="54" name="Line 15">
                  <a:extLst>
                    <a:ext uri="{FF2B5EF4-FFF2-40B4-BE49-F238E27FC236}">
                      <a16:creationId xmlns:a16="http://schemas.microsoft.com/office/drawing/2014/main" id="{7D00AA88-45B7-BAFC-1B03-EFC98385917C}"/>
                    </a:ext>
                  </a:extLst>
                </p:cNvPr>
                <p:cNvSpPr>
                  <a:spLocks noChangeShapeType="1"/>
                </p:cNvSpPr>
                <p:nvPr/>
              </p:nvSpPr>
              <p:spPr bwMode="auto">
                <a:xfrm flipH="1">
                  <a:off x="1290" y="1026"/>
                  <a:ext cx="2758" cy="0"/>
                </a:xfrm>
                <a:prstGeom prst="line">
                  <a:avLst/>
                </a:prstGeom>
                <a:noFill/>
                <a:ln w="12700">
                  <a:solidFill>
                    <a:schemeClr val="tx1"/>
                  </a:solidFill>
                  <a:prstDash val="sysDot"/>
                  <a:round/>
                  <a:headEnd/>
                  <a:tailEnd/>
                </a:ln>
              </p:spPr>
              <p:txBody>
                <a:bodyPr wrap="none" anchor="ctr"/>
                <a:lstStyle/>
                <a:p>
                  <a:endParaRPr lang="en-US"/>
                </a:p>
              </p:txBody>
            </p:sp>
          </p:grpSp>
        </p:grpSp>
        <p:sp>
          <p:nvSpPr>
            <p:cNvPr id="9" name="Freeform 17">
              <a:extLst>
                <a:ext uri="{FF2B5EF4-FFF2-40B4-BE49-F238E27FC236}">
                  <a16:creationId xmlns:a16="http://schemas.microsoft.com/office/drawing/2014/main" id="{1AA53E2F-8C16-85D7-8187-20B7741E519F}"/>
                </a:ext>
              </a:extLst>
            </p:cNvPr>
            <p:cNvSpPr>
              <a:spLocks/>
            </p:cNvSpPr>
            <p:nvPr/>
          </p:nvSpPr>
          <p:spPr bwMode="auto">
            <a:xfrm>
              <a:off x="850900" y="1450975"/>
              <a:ext cx="4325938" cy="3614738"/>
            </a:xfrm>
            <a:custGeom>
              <a:avLst/>
              <a:gdLst>
                <a:gd name="T0" fmla="*/ 0 w 2725"/>
                <a:gd name="T1" fmla="*/ 2147483647 h 2277"/>
                <a:gd name="T2" fmla="*/ 2147483647 w 2725"/>
                <a:gd name="T3" fmla="*/ 2147483647 h 2277"/>
                <a:gd name="T4" fmla="*/ 2147483647 w 2725"/>
                <a:gd name="T5" fmla="*/ 0 h 2277"/>
                <a:gd name="T6" fmla="*/ 0 60000 65536"/>
                <a:gd name="T7" fmla="*/ 0 60000 65536"/>
                <a:gd name="T8" fmla="*/ 0 60000 65536"/>
                <a:gd name="T9" fmla="*/ 0 w 2725"/>
                <a:gd name="T10" fmla="*/ 0 h 2277"/>
                <a:gd name="T11" fmla="*/ 2725 w 2725"/>
                <a:gd name="T12" fmla="*/ 2277 h 2277"/>
              </a:gdLst>
              <a:ahLst/>
              <a:cxnLst>
                <a:cxn ang="T6">
                  <a:pos x="T0" y="T1"/>
                </a:cxn>
                <a:cxn ang="T7">
                  <a:pos x="T2" y="T3"/>
                </a:cxn>
                <a:cxn ang="T8">
                  <a:pos x="T4" y="T5"/>
                </a:cxn>
              </a:cxnLst>
              <a:rect l="T9" t="T10" r="T11" b="T12"/>
              <a:pathLst>
                <a:path w="2725" h="2277">
                  <a:moveTo>
                    <a:pt x="0" y="2276"/>
                  </a:moveTo>
                  <a:lnTo>
                    <a:pt x="2724" y="21"/>
                  </a:lnTo>
                  <a:lnTo>
                    <a:pt x="2724" y="0"/>
                  </a:lnTo>
                </a:path>
              </a:pathLst>
            </a:custGeom>
            <a:noFill/>
            <a:ln w="12700" cap="rnd" cmpd="sng">
              <a:solidFill>
                <a:schemeClr val="tx1"/>
              </a:solidFill>
              <a:prstDash val="solid"/>
              <a:round/>
              <a:headEnd type="none" w="med" len="med"/>
              <a:tailEnd type="none" w="med" len="med"/>
            </a:ln>
          </p:spPr>
          <p:txBody>
            <a:bodyPr/>
            <a:lstStyle/>
            <a:p>
              <a:endParaRPr lang="en-US"/>
            </a:p>
          </p:txBody>
        </p:sp>
        <p:sp>
          <p:nvSpPr>
            <p:cNvPr id="10" name="Freeform 18">
              <a:extLst>
                <a:ext uri="{FF2B5EF4-FFF2-40B4-BE49-F238E27FC236}">
                  <a16:creationId xmlns:a16="http://schemas.microsoft.com/office/drawing/2014/main" id="{64D3A7BC-FE10-E131-87E1-21D25E9555E5}"/>
                </a:ext>
              </a:extLst>
            </p:cNvPr>
            <p:cNvSpPr>
              <a:spLocks/>
            </p:cNvSpPr>
            <p:nvPr/>
          </p:nvSpPr>
          <p:spPr bwMode="auto">
            <a:xfrm>
              <a:off x="835025" y="1468438"/>
              <a:ext cx="4359275" cy="3613150"/>
            </a:xfrm>
            <a:custGeom>
              <a:avLst/>
              <a:gdLst>
                <a:gd name="T0" fmla="*/ 0 w 2746"/>
                <a:gd name="T1" fmla="*/ 2147483647 h 2276"/>
                <a:gd name="T2" fmla="*/ 2147483647 w 2746"/>
                <a:gd name="T3" fmla="*/ 2147483647 h 2276"/>
                <a:gd name="T4" fmla="*/ 2147483647 w 2746"/>
                <a:gd name="T5" fmla="*/ 2147483647 h 2276"/>
                <a:gd name="T6" fmla="*/ 2147483647 w 2746"/>
                <a:gd name="T7" fmla="*/ 2147483647 h 2276"/>
                <a:gd name="T8" fmla="*/ 2147483647 w 2746"/>
                <a:gd name="T9" fmla="*/ 2147483647 h 2276"/>
                <a:gd name="T10" fmla="*/ 2147483647 w 2746"/>
                <a:gd name="T11" fmla="*/ 0 h 2276"/>
                <a:gd name="T12" fmla="*/ 0 60000 65536"/>
                <a:gd name="T13" fmla="*/ 0 60000 65536"/>
                <a:gd name="T14" fmla="*/ 0 60000 65536"/>
                <a:gd name="T15" fmla="*/ 0 60000 65536"/>
                <a:gd name="T16" fmla="*/ 0 60000 65536"/>
                <a:gd name="T17" fmla="*/ 0 60000 65536"/>
                <a:gd name="T18" fmla="*/ 0 w 2746"/>
                <a:gd name="T19" fmla="*/ 0 h 2276"/>
                <a:gd name="T20" fmla="*/ 2746 w 2746"/>
                <a:gd name="T21" fmla="*/ 2276 h 2276"/>
              </a:gdLst>
              <a:ahLst/>
              <a:cxnLst>
                <a:cxn ang="T12">
                  <a:pos x="T0" y="T1"/>
                </a:cxn>
                <a:cxn ang="T13">
                  <a:pos x="T2" y="T3"/>
                </a:cxn>
                <a:cxn ang="T14">
                  <a:pos x="T4" y="T5"/>
                </a:cxn>
                <a:cxn ang="T15">
                  <a:pos x="T6" y="T7"/>
                </a:cxn>
                <a:cxn ang="T16">
                  <a:pos x="T8" y="T9"/>
                </a:cxn>
                <a:cxn ang="T17">
                  <a:pos x="T10" y="T11"/>
                </a:cxn>
              </a:cxnLst>
              <a:rect l="T18" t="T19" r="T20" b="T21"/>
              <a:pathLst>
                <a:path w="2746" h="2276">
                  <a:moveTo>
                    <a:pt x="0" y="2275"/>
                  </a:moveTo>
                  <a:lnTo>
                    <a:pt x="76" y="1724"/>
                  </a:lnTo>
                  <a:lnTo>
                    <a:pt x="184" y="1371"/>
                  </a:lnTo>
                  <a:lnTo>
                    <a:pt x="486" y="1049"/>
                  </a:lnTo>
                  <a:lnTo>
                    <a:pt x="1286" y="675"/>
                  </a:lnTo>
                  <a:lnTo>
                    <a:pt x="2745" y="0"/>
                  </a:lnTo>
                </a:path>
              </a:pathLst>
            </a:custGeom>
            <a:noFill/>
            <a:ln w="25400" cap="rnd" cmpd="sng">
              <a:solidFill>
                <a:srgbClr val="037C03"/>
              </a:solidFill>
              <a:prstDash val="solid"/>
              <a:round/>
              <a:headEnd type="none" w="med" len="med"/>
              <a:tailEnd type="none" w="med" len="med"/>
            </a:ln>
          </p:spPr>
          <p:txBody>
            <a:bodyPr/>
            <a:lstStyle/>
            <a:p>
              <a:endParaRPr lang="en-US"/>
            </a:p>
          </p:txBody>
        </p:sp>
        <p:sp>
          <p:nvSpPr>
            <p:cNvPr id="11" name="Rectangle 20">
              <a:extLst>
                <a:ext uri="{FF2B5EF4-FFF2-40B4-BE49-F238E27FC236}">
                  <a16:creationId xmlns:a16="http://schemas.microsoft.com/office/drawing/2014/main" id="{064E719E-24B5-317F-2213-3EC9A8E979A2}"/>
                </a:ext>
              </a:extLst>
            </p:cNvPr>
            <p:cNvSpPr>
              <a:spLocks noChangeArrowheads="1"/>
            </p:cNvSpPr>
            <p:nvPr/>
          </p:nvSpPr>
          <p:spPr bwMode="auto">
            <a:xfrm rot="16200000">
              <a:off x="-570464" y="2971595"/>
              <a:ext cx="2083904" cy="305212"/>
            </a:xfrm>
            <a:prstGeom prst="rect">
              <a:avLst/>
            </a:prstGeom>
            <a:noFill/>
            <a:ln w="12700">
              <a:noFill/>
              <a:miter lim="800000"/>
              <a:headEnd/>
              <a:tailEnd/>
            </a:ln>
          </p:spPr>
          <p:txBody>
            <a:bodyPr wrap="none" lIns="90487" tIns="44450" rIns="90487" bIns="44450">
              <a:spAutoFit/>
            </a:bodyPr>
            <a:lstStyle/>
            <a:p>
              <a:pPr algn="ctr">
                <a:buNone/>
              </a:pPr>
              <a:r>
                <a:rPr lang="en-US" sz="1400" b="1" i="0" dirty="0">
                  <a:solidFill>
                    <a:schemeClr val="accent1"/>
                  </a:solidFill>
                  <a:latin typeface="Helvetica" pitchFamily="34" charset="0"/>
                </a:rPr>
                <a:t>true positive rate (TP)</a:t>
              </a:r>
            </a:p>
          </p:txBody>
        </p:sp>
        <p:sp>
          <p:nvSpPr>
            <p:cNvPr id="12" name="AutoShape 21">
              <a:extLst>
                <a:ext uri="{FF2B5EF4-FFF2-40B4-BE49-F238E27FC236}">
                  <a16:creationId xmlns:a16="http://schemas.microsoft.com/office/drawing/2014/main" id="{A706E872-7A7E-30FE-5C5E-103008A8B2CD}"/>
                </a:ext>
              </a:extLst>
            </p:cNvPr>
            <p:cNvSpPr>
              <a:spLocks noChangeArrowheads="1"/>
            </p:cNvSpPr>
            <p:nvPr/>
          </p:nvSpPr>
          <p:spPr bwMode="auto">
            <a:xfrm>
              <a:off x="733425" y="1377950"/>
              <a:ext cx="177800" cy="161925"/>
            </a:xfrm>
            <a:prstGeom prst="star5">
              <a:avLst/>
            </a:prstGeom>
            <a:solidFill>
              <a:srgbClr val="FE9B03"/>
            </a:solidFill>
            <a:ln w="12700">
              <a:solidFill>
                <a:schemeClr val="tx1"/>
              </a:solidFill>
              <a:miter lim="800000"/>
              <a:headEnd/>
              <a:tailEnd/>
            </a:ln>
            <a:effectLst/>
          </p:spPr>
          <p:txBody>
            <a:bodyPr wrap="none" anchor="ctr"/>
            <a:lstStyle/>
            <a:p>
              <a:pPr>
                <a:defRPr/>
              </a:pPr>
              <a:endParaRPr lang="en-US" dirty="0">
                <a:latin typeface="Arial" charset="0"/>
              </a:endParaRPr>
            </a:p>
          </p:txBody>
        </p:sp>
        <p:sp>
          <p:nvSpPr>
            <p:cNvPr id="13" name="Line 22">
              <a:extLst>
                <a:ext uri="{FF2B5EF4-FFF2-40B4-BE49-F238E27FC236}">
                  <a16:creationId xmlns:a16="http://schemas.microsoft.com/office/drawing/2014/main" id="{F3A764AB-DACD-3028-4F5E-615D4C03F177}"/>
                </a:ext>
              </a:extLst>
            </p:cNvPr>
            <p:cNvSpPr>
              <a:spLocks noChangeShapeType="1"/>
            </p:cNvSpPr>
            <p:nvPr/>
          </p:nvSpPr>
          <p:spPr bwMode="auto">
            <a:xfrm>
              <a:off x="779463" y="3251200"/>
              <a:ext cx="74612" cy="0"/>
            </a:xfrm>
            <a:prstGeom prst="line">
              <a:avLst/>
            </a:prstGeom>
            <a:noFill/>
            <a:ln w="25400">
              <a:solidFill>
                <a:schemeClr val="tx1"/>
              </a:solidFill>
              <a:round/>
              <a:headEnd/>
              <a:tailEnd/>
            </a:ln>
          </p:spPr>
          <p:txBody>
            <a:bodyPr wrap="none" anchor="ctr"/>
            <a:lstStyle/>
            <a:p>
              <a:endParaRPr lang="en-US"/>
            </a:p>
          </p:txBody>
        </p:sp>
        <p:sp>
          <p:nvSpPr>
            <p:cNvPr id="14" name="Line 23">
              <a:extLst>
                <a:ext uri="{FF2B5EF4-FFF2-40B4-BE49-F238E27FC236}">
                  <a16:creationId xmlns:a16="http://schemas.microsoft.com/office/drawing/2014/main" id="{173AFDA5-19E6-642D-A881-0C5305859B26}"/>
                </a:ext>
              </a:extLst>
            </p:cNvPr>
            <p:cNvSpPr>
              <a:spLocks noChangeShapeType="1"/>
            </p:cNvSpPr>
            <p:nvPr/>
          </p:nvSpPr>
          <p:spPr bwMode="auto">
            <a:xfrm>
              <a:off x="779463" y="2133600"/>
              <a:ext cx="74612" cy="0"/>
            </a:xfrm>
            <a:prstGeom prst="line">
              <a:avLst/>
            </a:prstGeom>
            <a:noFill/>
            <a:ln w="25400">
              <a:solidFill>
                <a:schemeClr val="tx1"/>
              </a:solidFill>
              <a:round/>
              <a:headEnd/>
              <a:tailEnd/>
            </a:ln>
          </p:spPr>
          <p:txBody>
            <a:bodyPr wrap="none" anchor="ctr"/>
            <a:lstStyle/>
            <a:p>
              <a:endParaRPr lang="en-US"/>
            </a:p>
          </p:txBody>
        </p:sp>
        <p:sp>
          <p:nvSpPr>
            <p:cNvPr id="15" name="Line 24">
              <a:extLst>
                <a:ext uri="{FF2B5EF4-FFF2-40B4-BE49-F238E27FC236}">
                  <a16:creationId xmlns:a16="http://schemas.microsoft.com/office/drawing/2014/main" id="{932B654A-2BDB-30AE-69E8-B2E0D1FA57E1}"/>
                </a:ext>
              </a:extLst>
            </p:cNvPr>
            <p:cNvSpPr>
              <a:spLocks noChangeShapeType="1"/>
            </p:cNvSpPr>
            <p:nvPr/>
          </p:nvSpPr>
          <p:spPr bwMode="auto">
            <a:xfrm>
              <a:off x="779463" y="2857500"/>
              <a:ext cx="74612" cy="0"/>
            </a:xfrm>
            <a:prstGeom prst="line">
              <a:avLst/>
            </a:prstGeom>
            <a:noFill/>
            <a:ln w="25400">
              <a:solidFill>
                <a:schemeClr val="tx1"/>
              </a:solidFill>
              <a:round/>
              <a:headEnd/>
              <a:tailEnd/>
            </a:ln>
          </p:spPr>
          <p:txBody>
            <a:bodyPr wrap="none" anchor="ctr"/>
            <a:lstStyle/>
            <a:p>
              <a:endParaRPr lang="en-US"/>
            </a:p>
          </p:txBody>
        </p:sp>
        <p:sp>
          <p:nvSpPr>
            <p:cNvPr id="16" name="Line 25">
              <a:extLst>
                <a:ext uri="{FF2B5EF4-FFF2-40B4-BE49-F238E27FC236}">
                  <a16:creationId xmlns:a16="http://schemas.microsoft.com/office/drawing/2014/main" id="{E0FE9654-7423-424D-AECE-FF0AF012D393}"/>
                </a:ext>
              </a:extLst>
            </p:cNvPr>
            <p:cNvSpPr>
              <a:spLocks noChangeShapeType="1"/>
            </p:cNvSpPr>
            <p:nvPr/>
          </p:nvSpPr>
          <p:spPr bwMode="auto">
            <a:xfrm>
              <a:off x="779463" y="2489200"/>
              <a:ext cx="74612" cy="0"/>
            </a:xfrm>
            <a:prstGeom prst="line">
              <a:avLst/>
            </a:prstGeom>
            <a:noFill/>
            <a:ln w="25400">
              <a:solidFill>
                <a:schemeClr val="tx1"/>
              </a:solidFill>
              <a:round/>
              <a:headEnd/>
              <a:tailEnd/>
            </a:ln>
          </p:spPr>
          <p:txBody>
            <a:bodyPr wrap="none" anchor="ctr"/>
            <a:lstStyle/>
            <a:p>
              <a:endParaRPr lang="en-US"/>
            </a:p>
          </p:txBody>
        </p:sp>
        <p:sp>
          <p:nvSpPr>
            <p:cNvPr id="17" name="Line 26">
              <a:extLst>
                <a:ext uri="{FF2B5EF4-FFF2-40B4-BE49-F238E27FC236}">
                  <a16:creationId xmlns:a16="http://schemas.microsoft.com/office/drawing/2014/main" id="{4B594307-87D2-5C78-8D73-9A0848AC3369}"/>
                </a:ext>
              </a:extLst>
            </p:cNvPr>
            <p:cNvSpPr>
              <a:spLocks noChangeShapeType="1"/>
            </p:cNvSpPr>
            <p:nvPr/>
          </p:nvSpPr>
          <p:spPr bwMode="auto">
            <a:xfrm>
              <a:off x="779463" y="3568700"/>
              <a:ext cx="74612" cy="0"/>
            </a:xfrm>
            <a:prstGeom prst="line">
              <a:avLst/>
            </a:prstGeom>
            <a:noFill/>
            <a:ln w="25400">
              <a:solidFill>
                <a:schemeClr val="tx1"/>
              </a:solidFill>
              <a:round/>
              <a:headEnd/>
              <a:tailEnd/>
            </a:ln>
          </p:spPr>
          <p:txBody>
            <a:bodyPr wrap="none" anchor="ctr"/>
            <a:lstStyle/>
            <a:p>
              <a:endParaRPr lang="en-US"/>
            </a:p>
          </p:txBody>
        </p:sp>
        <p:sp>
          <p:nvSpPr>
            <p:cNvPr id="18" name="Line 27">
              <a:extLst>
                <a:ext uri="{FF2B5EF4-FFF2-40B4-BE49-F238E27FC236}">
                  <a16:creationId xmlns:a16="http://schemas.microsoft.com/office/drawing/2014/main" id="{256BB077-6B36-B68D-AC8C-F901D176A092}"/>
                </a:ext>
              </a:extLst>
            </p:cNvPr>
            <p:cNvSpPr>
              <a:spLocks noChangeShapeType="1"/>
            </p:cNvSpPr>
            <p:nvPr/>
          </p:nvSpPr>
          <p:spPr bwMode="auto">
            <a:xfrm>
              <a:off x="779463" y="3898900"/>
              <a:ext cx="74612" cy="0"/>
            </a:xfrm>
            <a:prstGeom prst="line">
              <a:avLst/>
            </a:prstGeom>
            <a:noFill/>
            <a:ln w="25400">
              <a:solidFill>
                <a:schemeClr val="tx1"/>
              </a:solidFill>
              <a:round/>
              <a:headEnd/>
              <a:tailEnd/>
            </a:ln>
          </p:spPr>
          <p:txBody>
            <a:bodyPr wrap="none" anchor="ctr"/>
            <a:lstStyle/>
            <a:p>
              <a:endParaRPr lang="en-US"/>
            </a:p>
          </p:txBody>
        </p:sp>
        <p:sp>
          <p:nvSpPr>
            <p:cNvPr id="19" name="Line 28">
              <a:extLst>
                <a:ext uri="{FF2B5EF4-FFF2-40B4-BE49-F238E27FC236}">
                  <a16:creationId xmlns:a16="http://schemas.microsoft.com/office/drawing/2014/main" id="{5718AEBF-7E98-3D88-13BA-63FEC5F386CB}"/>
                </a:ext>
              </a:extLst>
            </p:cNvPr>
            <p:cNvSpPr>
              <a:spLocks noChangeShapeType="1"/>
            </p:cNvSpPr>
            <p:nvPr/>
          </p:nvSpPr>
          <p:spPr bwMode="auto">
            <a:xfrm>
              <a:off x="779463" y="4267200"/>
              <a:ext cx="74612" cy="0"/>
            </a:xfrm>
            <a:prstGeom prst="line">
              <a:avLst/>
            </a:prstGeom>
            <a:noFill/>
            <a:ln w="25400">
              <a:solidFill>
                <a:schemeClr val="tx1"/>
              </a:solidFill>
              <a:round/>
              <a:headEnd/>
              <a:tailEnd/>
            </a:ln>
          </p:spPr>
          <p:txBody>
            <a:bodyPr wrap="none" anchor="ctr"/>
            <a:lstStyle/>
            <a:p>
              <a:endParaRPr lang="en-US"/>
            </a:p>
          </p:txBody>
        </p:sp>
        <p:sp>
          <p:nvSpPr>
            <p:cNvPr id="21" name="Line 30">
              <a:extLst>
                <a:ext uri="{FF2B5EF4-FFF2-40B4-BE49-F238E27FC236}">
                  <a16:creationId xmlns:a16="http://schemas.microsoft.com/office/drawing/2014/main" id="{5D9D0F90-2EDA-37C3-2195-324DC54FD424}"/>
                </a:ext>
              </a:extLst>
            </p:cNvPr>
            <p:cNvSpPr>
              <a:spLocks noChangeShapeType="1"/>
            </p:cNvSpPr>
            <p:nvPr/>
          </p:nvSpPr>
          <p:spPr bwMode="auto">
            <a:xfrm>
              <a:off x="779463" y="4648200"/>
              <a:ext cx="74612" cy="0"/>
            </a:xfrm>
            <a:prstGeom prst="line">
              <a:avLst/>
            </a:prstGeom>
            <a:noFill/>
            <a:ln w="25400">
              <a:solidFill>
                <a:schemeClr val="tx1"/>
              </a:solidFill>
              <a:round/>
              <a:headEnd/>
              <a:tailEnd/>
            </a:ln>
          </p:spPr>
          <p:txBody>
            <a:bodyPr wrap="none" anchor="ctr"/>
            <a:lstStyle/>
            <a:p>
              <a:endParaRPr lang="en-US"/>
            </a:p>
          </p:txBody>
        </p:sp>
        <p:sp>
          <p:nvSpPr>
            <p:cNvPr id="22" name="Line 31">
              <a:extLst>
                <a:ext uri="{FF2B5EF4-FFF2-40B4-BE49-F238E27FC236}">
                  <a16:creationId xmlns:a16="http://schemas.microsoft.com/office/drawing/2014/main" id="{0F20459E-904D-DA6B-ED39-F9FA4D3D025C}"/>
                </a:ext>
              </a:extLst>
            </p:cNvPr>
            <p:cNvSpPr>
              <a:spLocks noChangeShapeType="1"/>
            </p:cNvSpPr>
            <p:nvPr/>
          </p:nvSpPr>
          <p:spPr bwMode="auto">
            <a:xfrm>
              <a:off x="779463" y="1790700"/>
              <a:ext cx="74612" cy="0"/>
            </a:xfrm>
            <a:prstGeom prst="line">
              <a:avLst/>
            </a:prstGeom>
            <a:noFill/>
            <a:ln w="25400">
              <a:solidFill>
                <a:schemeClr val="tx1"/>
              </a:solidFill>
              <a:round/>
              <a:headEnd/>
              <a:tailEnd/>
            </a:ln>
          </p:spPr>
          <p:txBody>
            <a:bodyPr wrap="none" anchor="ctr"/>
            <a:lstStyle/>
            <a:p>
              <a:endParaRPr lang="en-US"/>
            </a:p>
          </p:txBody>
        </p:sp>
        <p:sp>
          <p:nvSpPr>
            <p:cNvPr id="23" name="Line 32">
              <a:extLst>
                <a:ext uri="{FF2B5EF4-FFF2-40B4-BE49-F238E27FC236}">
                  <a16:creationId xmlns:a16="http://schemas.microsoft.com/office/drawing/2014/main" id="{93D3DE3D-2EEE-C0D4-78A5-C2E835FC6A00}"/>
                </a:ext>
              </a:extLst>
            </p:cNvPr>
            <p:cNvSpPr>
              <a:spLocks noChangeShapeType="1"/>
            </p:cNvSpPr>
            <p:nvPr/>
          </p:nvSpPr>
          <p:spPr bwMode="auto">
            <a:xfrm flipV="1">
              <a:off x="1285875" y="5005388"/>
              <a:ext cx="0" cy="125412"/>
            </a:xfrm>
            <a:prstGeom prst="line">
              <a:avLst/>
            </a:prstGeom>
            <a:noFill/>
            <a:ln w="25400">
              <a:solidFill>
                <a:schemeClr val="tx1"/>
              </a:solidFill>
              <a:round/>
              <a:headEnd/>
              <a:tailEnd/>
            </a:ln>
          </p:spPr>
          <p:txBody>
            <a:bodyPr wrap="none" anchor="ctr"/>
            <a:lstStyle/>
            <a:p>
              <a:endParaRPr lang="en-US"/>
            </a:p>
          </p:txBody>
        </p:sp>
        <p:sp>
          <p:nvSpPr>
            <p:cNvPr id="24" name="Line 33">
              <a:extLst>
                <a:ext uri="{FF2B5EF4-FFF2-40B4-BE49-F238E27FC236}">
                  <a16:creationId xmlns:a16="http://schemas.microsoft.com/office/drawing/2014/main" id="{DCB84AD4-8935-FF24-8FB7-76A039379452}"/>
                </a:ext>
              </a:extLst>
            </p:cNvPr>
            <p:cNvSpPr>
              <a:spLocks noChangeShapeType="1"/>
            </p:cNvSpPr>
            <p:nvPr/>
          </p:nvSpPr>
          <p:spPr bwMode="auto">
            <a:xfrm flipV="1">
              <a:off x="4270375" y="5018088"/>
              <a:ext cx="0" cy="125412"/>
            </a:xfrm>
            <a:prstGeom prst="line">
              <a:avLst/>
            </a:prstGeom>
            <a:noFill/>
            <a:ln w="25400">
              <a:solidFill>
                <a:schemeClr val="tx1"/>
              </a:solidFill>
              <a:round/>
              <a:headEnd/>
              <a:tailEnd/>
            </a:ln>
          </p:spPr>
          <p:txBody>
            <a:bodyPr wrap="none" anchor="ctr"/>
            <a:lstStyle/>
            <a:p>
              <a:endParaRPr lang="en-US"/>
            </a:p>
          </p:txBody>
        </p:sp>
        <p:sp>
          <p:nvSpPr>
            <p:cNvPr id="25" name="Line 34">
              <a:extLst>
                <a:ext uri="{FF2B5EF4-FFF2-40B4-BE49-F238E27FC236}">
                  <a16:creationId xmlns:a16="http://schemas.microsoft.com/office/drawing/2014/main" id="{0008DA1D-B8AC-7404-931F-ABA0D7DBB1B5}"/>
                </a:ext>
              </a:extLst>
            </p:cNvPr>
            <p:cNvSpPr>
              <a:spLocks noChangeShapeType="1"/>
            </p:cNvSpPr>
            <p:nvPr/>
          </p:nvSpPr>
          <p:spPr bwMode="auto">
            <a:xfrm flipV="1">
              <a:off x="1692275" y="5005388"/>
              <a:ext cx="0" cy="125412"/>
            </a:xfrm>
            <a:prstGeom prst="line">
              <a:avLst/>
            </a:prstGeom>
            <a:noFill/>
            <a:ln w="25400">
              <a:solidFill>
                <a:schemeClr val="tx1"/>
              </a:solidFill>
              <a:round/>
              <a:headEnd/>
              <a:tailEnd/>
            </a:ln>
          </p:spPr>
          <p:txBody>
            <a:bodyPr wrap="none" anchor="ctr"/>
            <a:lstStyle/>
            <a:p>
              <a:endParaRPr lang="en-US"/>
            </a:p>
          </p:txBody>
        </p:sp>
        <p:sp>
          <p:nvSpPr>
            <p:cNvPr id="26" name="Line 35">
              <a:extLst>
                <a:ext uri="{FF2B5EF4-FFF2-40B4-BE49-F238E27FC236}">
                  <a16:creationId xmlns:a16="http://schemas.microsoft.com/office/drawing/2014/main" id="{45544140-666F-D5F3-4D01-C84E82967165}"/>
                </a:ext>
              </a:extLst>
            </p:cNvPr>
            <p:cNvSpPr>
              <a:spLocks noChangeShapeType="1"/>
            </p:cNvSpPr>
            <p:nvPr/>
          </p:nvSpPr>
          <p:spPr bwMode="auto">
            <a:xfrm flipV="1">
              <a:off x="2949575" y="5005388"/>
              <a:ext cx="0" cy="125412"/>
            </a:xfrm>
            <a:prstGeom prst="line">
              <a:avLst/>
            </a:prstGeom>
            <a:noFill/>
            <a:ln w="25400">
              <a:solidFill>
                <a:schemeClr val="tx1"/>
              </a:solidFill>
              <a:round/>
              <a:headEnd/>
              <a:tailEnd/>
            </a:ln>
          </p:spPr>
          <p:txBody>
            <a:bodyPr wrap="none" anchor="ctr"/>
            <a:lstStyle/>
            <a:p>
              <a:endParaRPr lang="en-US"/>
            </a:p>
          </p:txBody>
        </p:sp>
        <p:sp>
          <p:nvSpPr>
            <p:cNvPr id="27" name="Line 36">
              <a:extLst>
                <a:ext uri="{FF2B5EF4-FFF2-40B4-BE49-F238E27FC236}">
                  <a16:creationId xmlns:a16="http://schemas.microsoft.com/office/drawing/2014/main" id="{5C6B67FC-67D8-DA8D-5BD6-A47D7FDCC28D}"/>
                </a:ext>
              </a:extLst>
            </p:cNvPr>
            <p:cNvSpPr>
              <a:spLocks noChangeShapeType="1"/>
            </p:cNvSpPr>
            <p:nvPr/>
          </p:nvSpPr>
          <p:spPr bwMode="auto">
            <a:xfrm flipV="1">
              <a:off x="3406775" y="5005388"/>
              <a:ext cx="0" cy="125412"/>
            </a:xfrm>
            <a:prstGeom prst="line">
              <a:avLst/>
            </a:prstGeom>
            <a:noFill/>
            <a:ln w="25400">
              <a:solidFill>
                <a:schemeClr val="tx1"/>
              </a:solidFill>
              <a:round/>
              <a:headEnd/>
              <a:tailEnd/>
            </a:ln>
          </p:spPr>
          <p:txBody>
            <a:bodyPr wrap="none" anchor="ctr"/>
            <a:lstStyle/>
            <a:p>
              <a:endParaRPr lang="en-US"/>
            </a:p>
          </p:txBody>
        </p:sp>
        <p:sp>
          <p:nvSpPr>
            <p:cNvPr id="28" name="Line 37">
              <a:extLst>
                <a:ext uri="{FF2B5EF4-FFF2-40B4-BE49-F238E27FC236}">
                  <a16:creationId xmlns:a16="http://schemas.microsoft.com/office/drawing/2014/main" id="{8D9B208B-4465-CA43-FE86-EAA176A83C11}"/>
                </a:ext>
              </a:extLst>
            </p:cNvPr>
            <p:cNvSpPr>
              <a:spLocks noChangeShapeType="1"/>
            </p:cNvSpPr>
            <p:nvPr/>
          </p:nvSpPr>
          <p:spPr bwMode="auto">
            <a:xfrm flipV="1">
              <a:off x="2505075" y="5005388"/>
              <a:ext cx="0" cy="125412"/>
            </a:xfrm>
            <a:prstGeom prst="line">
              <a:avLst/>
            </a:prstGeom>
            <a:noFill/>
            <a:ln w="25400">
              <a:solidFill>
                <a:schemeClr val="tx1"/>
              </a:solidFill>
              <a:round/>
              <a:headEnd/>
              <a:tailEnd/>
            </a:ln>
          </p:spPr>
          <p:txBody>
            <a:bodyPr wrap="none" anchor="ctr"/>
            <a:lstStyle/>
            <a:p>
              <a:endParaRPr lang="en-US"/>
            </a:p>
          </p:txBody>
        </p:sp>
        <p:sp>
          <p:nvSpPr>
            <p:cNvPr id="29" name="Line 38">
              <a:extLst>
                <a:ext uri="{FF2B5EF4-FFF2-40B4-BE49-F238E27FC236}">
                  <a16:creationId xmlns:a16="http://schemas.microsoft.com/office/drawing/2014/main" id="{29413216-97A6-F671-CD5D-659AB3C9D6CC}"/>
                </a:ext>
              </a:extLst>
            </p:cNvPr>
            <p:cNvSpPr>
              <a:spLocks noChangeShapeType="1"/>
            </p:cNvSpPr>
            <p:nvPr/>
          </p:nvSpPr>
          <p:spPr bwMode="auto">
            <a:xfrm flipV="1">
              <a:off x="2073275" y="5005388"/>
              <a:ext cx="0" cy="125412"/>
            </a:xfrm>
            <a:prstGeom prst="line">
              <a:avLst/>
            </a:prstGeom>
            <a:noFill/>
            <a:ln w="25400">
              <a:solidFill>
                <a:schemeClr val="tx1"/>
              </a:solidFill>
              <a:round/>
              <a:headEnd/>
              <a:tailEnd/>
            </a:ln>
          </p:spPr>
          <p:txBody>
            <a:bodyPr wrap="none" anchor="ctr"/>
            <a:lstStyle/>
            <a:p>
              <a:endParaRPr lang="en-US"/>
            </a:p>
          </p:txBody>
        </p:sp>
        <p:sp>
          <p:nvSpPr>
            <p:cNvPr id="30" name="Line 39">
              <a:extLst>
                <a:ext uri="{FF2B5EF4-FFF2-40B4-BE49-F238E27FC236}">
                  <a16:creationId xmlns:a16="http://schemas.microsoft.com/office/drawing/2014/main" id="{A6EA81A4-F6EA-448E-C0E3-2CDF7F3F1082}"/>
                </a:ext>
              </a:extLst>
            </p:cNvPr>
            <p:cNvSpPr>
              <a:spLocks noChangeShapeType="1"/>
            </p:cNvSpPr>
            <p:nvPr/>
          </p:nvSpPr>
          <p:spPr bwMode="auto">
            <a:xfrm flipV="1">
              <a:off x="3851275" y="5005388"/>
              <a:ext cx="0" cy="125412"/>
            </a:xfrm>
            <a:prstGeom prst="line">
              <a:avLst/>
            </a:prstGeom>
            <a:noFill/>
            <a:ln w="25400">
              <a:solidFill>
                <a:schemeClr val="tx1"/>
              </a:solidFill>
              <a:round/>
              <a:headEnd/>
              <a:tailEnd/>
            </a:ln>
          </p:spPr>
          <p:txBody>
            <a:bodyPr wrap="none" anchor="ctr"/>
            <a:lstStyle/>
            <a:p>
              <a:endParaRPr lang="en-US"/>
            </a:p>
          </p:txBody>
        </p:sp>
        <p:sp>
          <p:nvSpPr>
            <p:cNvPr id="31" name="Line 40">
              <a:extLst>
                <a:ext uri="{FF2B5EF4-FFF2-40B4-BE49-F238E27FC236}">
                  <a16:creationId xmlns:a16="http://schemas.microsoft.com/office/drawing/2014/main" id="{0AB5032E-2A59-DEBA-C923-4F4D5B16D4C6}"/>
                </a:ext>
              </a:extLst>
            </p:cNvPr>
            <p:cNvSpPr>
              <a:spLocks noChangeShapeType="1"/>
            </p:cNvSpPr>
            <p:nvPr/>
          </p:nvSpPr>
          <p:spPr bwMode="auto">
            <a:xfrm flipV="1">
              <a:off x="4714875" y="5005388"/>
              <a:ext cx="0" cy="125412"/>
            </a:xfrm>
            <a:prstGeom prst="line">
              <a:avLst/>
            </a:prstGeom>
            <a:noFill/>
            <a:ln w="25400">
              <a:solidFill>
                <a:schemeClr val="tx1"/>
              </a:solidFill>
              <a:round/>
              <a:headEnd/>
              <a:tailEnd/>
            </a:ln>
          </p:spPr>
          <p:txBody>
            <a:bodyPr wrap="none" anchor="ctr"/>
            <a:lstStyle/>
            <a:p>
              <a:endParaRPr lang="en-US"/>
            </a:p>
          </p:txBody>
        </p:sp>
        <p:sp>
          <p:nvSpPr>
            <p:cNvPr id="32" name="Line 41">
              <a:extLst>
                <a:ext uri="{FF2B5EF4-FFF2-40B4-BE49-F238E27FC236}">
                  <a16:creationId xmlns:a16="http://schemas.microsoft.com/office/drawing/2014/main" id="{A444A241-F69D-DDCA-4A40-6DF2925EC5A9}"/>
                </a:ext>
              </a:extLst>
            </p:cNvPr>
            <p:cNvSpPr>
              <a:spLocks noChangeShapeType="1"/>
            </p:cNvSpPr>
            <p:nvPr/>
          </p:nvSpPr>
          <p:spPr bwMode="auto">
            <a:xfrm flipV="1">
              <a:off x="5210175" y="5970588"/>
              <a:ext cx="0" cy="125412"/>
            </a:xfrm>
            <a:prstGeom prst="line">
              <a:avLst/>
            </a:prstGeom>
            <a:noFill/>
            <a:ln w="25400">
              <a:solidFill>
                <a:schemeClr val="tx1"/>
              </a:solidFill>
              <a:round/>
              <a:headEnd/>
              <a:tailEnd/>
            </a:ln>
          </p:spPr>
          <p:txBody>
            <a:bodyPr wrap="none" anchor="ctr"/>
            <a:lstStyle/>
            <a:p>
              <a:endParaRPr lang="en-US"/>
            </a:p>
          </p:txBody>
        </p:sp>
        <p:sp>
          <p:nvSpPr>
            <p:cNvPr id="33" name="Rectangle 42">
              <a:extLst>
                <a:ext uri="{FF2B5EF4-FFF2-40B4-BE49-F238E27FC236}">
                  <a16:creationId xmlns:a16="http://schemas.microsoft.com/office/drawing/2014/main" id="{47A97957-C12C-7026-BE1F-B11CF7178E99}"/>
                </a:ext>
              </a:extLst>
            </p:cNvPr>
            <p:cNvSpPr>
              <a:spLocks noChangeArrowheads="1"/>
            </p:cNvSpPr>
            <p:nvPr/>
          </p:nvSpPr>
          <p:spPr bwMode="auto">
            <a:xfrm>
              <a:off x="1095375" y="51689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0.1</a:t>
              </a:r>
              <a:endParaRPr lang="en-US" sz="1000" i="0" dirty="0">
                <a:latin typeface="Helvetica" pitchFamily="34" charset="0"/>
              </a:endParaRPr>
            </a:p>
          </p:txBody>
        </p:sp>
        <p:sp>
          <p:nvSpPr>
            <p:cNvPr id="34" name="Rectangle 43">
              <a:extLst>
                <a:ext uri="{FF2B5EF4-FFF2-40B4-BE49-F238E27FC236}">
                  <a16:creationId xmlns:a16="http://schemas.microsoft.com/office/drawing/2014/main" id="{949763AB-162D-7357-FFEF-D16902BBB00A}"/>
                </a:ext>
              </a:extLst>
            </p:cNvPr>
            <p:cNvSpPr>
              <a:spLocks noChangeArrowheads="1"/>
            </p:cNvSpPr>
            <p:nvPr/>
          </p:nvSpPr>
          <p:spPr bwMode="auto">
            <a:xfrm>
              <a:off x="1489075" y="51689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0.2</a:t>
              </a:r>
            </a:p>
          </p:txBody>
        </p:sp>
        <p:sp>
          <p:nvSpPr>
            <p:cNvPr id="35" name="Rectangle 44">
              <a:extLst>
                <a:ext uri="{FF2B5EF4-FFF2-40B4-BE49-F238E27FC236}">
                  <a16:creationId xmlns:a16="http://schemas.microsoft.com/office/drawing/2014/main" id="{20A95EE8-E654-3DFF-4B3E-06219A0B6B59}"/>
                </a:ext>
              </a:extLst>
            </p:cNvPr>
            <p:cNvSpPr>
              <a:spLocks noChangeArrowheads="1"/>
            </p:cNvSpPr>
            <p:nvPr/>
          </p:nvSpPr>
          <p:spPr bwMode="auto">
            <a:xfrm>
              <a:off x="371475" y="41402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0.2</a:t>
              </a:r>
            </a:p>
          </p:txBody>
        </p:sp>
        <p:sp>
          <p:nvSpPr>
            <p:cNvPr id="36" name="Rectangle 45">
              <a:extLst>
                <a:ext uri="{FF2B5EF4-FFF2-40B4-BE49-F238E27FC236}">
                  <a16:creationId xmlns:a16="http://schemas.microsoft.com/office/drawing/2014/main" id="{492758BF-BDA0-23E8-7CBB-E2EC001E58B5}"/>
                </a:ext>
              </a:extLst>
            </p:cNvPr>
            <p:cNvSpPr>
              <a:spLocks noChangeArrowheads="1"/>
            </p:cNvSpPr>
            <p:nvPr/>
          </p:nvSpPr>
          <p:spPr bwMode="auto">
            <a:xfrm>
              <a:off x="371475" y="45339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0.1</a:t>
              </a:r>
              <a:endParaRPr lang="en-US" sz="1000" i="0" dirty="0">
                <a:latin typeface="Helvetica" pitchFamily="34" charset="0"/>
              </a:endParaRPr>
            </a:p>
          </p:txBody>
        </p:sp>
        <p:sp>
          <p:nvSpPr>
            <p:cNvPr id="37" name="Rectangle 46">
              <a:extLst>
                <a:ext uri="{FF2B5EF4-FFF2-40B4-BE49-F238E27FC236}">
                  <a16:creationId xmlns:a16="http://schemas.microsoft.com/office/drawing/2014/main" id="{62087CEC-B2BE-F316-E3C0-28DB927C3B96}"/>
                </a:ext>
              </a:extLst>
            </p:cNvPr>
            <p:cNvSpPr>
              <a:spLocks noChangeArrowheads="1"/>
            </p:cNvSpPr>
            <p:nvPr/>
          </p:nvSpPr>
          <p:spPr bwMode="auto">
            <a:xfrm>
              <a:off x="4092575" y="52070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0.8</a:t>
              </a:r>
            </a:p>
          </p:txBody>
        </p:sp>
        <p:sp>
          <p:nvSpPr>
            <p:cNvPr id="38" name="Rectangle 47">
              <a:extLst>
                <a:ext uri="{FF2B5EF4-FFF2-40B4-BE49-F238E27FC236}">
                  <a16:creationId xmlns:a16="http://schemas.microsoft.com/office/drawing/2014/main" id="{E1753C05-4E77-77D5-55F0-5CF59D91C638}"/>
                </a:ext>
              </a:extLst>
            </p:cNvPr>
            <p:cNvSpPr>
              <a:spLocks noChangeArrowheads="1"/>
            </p:cNvSpPr>
            <p:nvPr/>
          </p:nvSpPr>
          <p:spPr bwMode="auto">
            <a:xfrm>
              <a:off x="4524375" y="52197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0.9</a:t>
              </a:r>
            </a:p>
          </p:txBody>
        </p:sp>
        <p:sp>
          <p:nvSpPr>
            <p:cNvPr id="39" name="Rectangle 48">
              <a:extLst>
                <a:ext uri="{FF2B5EF4-FFF2-40B4-BE49-F238E27FC236}">
                  <a16:creationId xmlns:a16="http://schemas.microsoft.com/office/drawing/2014/main" id="{4E50D147-4AC3-D2B8-F781-89C1021C0E12}"/>
                </a:ext>
              </a:extLst>
            </p:cNvPr>
            <p:cNvSpPr>
              <a:spLocks noChangeArrowheads="1"/>
            </p:cNvSpPr>
            <p:nvPr/>
          </p:nvSpPr>
          <p:spPr bwMode="auto">
            <a:xfrm>
              <a:off x="5019675" y="52197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1.0</a:t>
              </a:r>
              <a:endParaRPr lang="en-US" sz="1000" i="0" dirty="0">
                <a:latin typeface="Helvetica" pitchFamily="34" charset="0"/>
              </a:endParaRPr>
            </a:p>
          </p:txBody>
        </p:sp>
        <p:sp>
          <p:nvSpPr>
            <p:cNvPr id="40" name="Rectangle 49">
              <a:extLst>
                <a:ext uri="{FF2B5EF4-FFF2-40B4-BE49-F238E27FC236}">
                  <a16:creationId xmlns:a16="http://schemas.microsoft.com/office/drawing/2014/main" id="{ECC2AB05-CC46-DB41-E317-F0CB5AA4D4D7}"/>
                </a:ext>
              </a:extLst>
            </p:cNvPr>
            <p:cNvSpPr>
              <a:spLocks noChangeArrowheads="1"/>
            </p:cNvSpPr>
            <p:nvPr/>
          </p:nvSpPr>
          <p:spPr bwMode="auto">
            <a:xfrm>
              <a:off x="358775" y="13716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1.0</a:t>
              </a:r>
              <a:endParaRPr lang="en-US" sz="1000" i="0" dirty="0">
                <a:latin typeface="Helvetica" pitchFamily="34" charset="0"/>
              </a:endParaRPr>
            </a:p>
          </p:txBody>
        </p:sp>
        <p:sp>
          <p:nvSpPr>
            <p:cNvPr id="41" name="Rectangle 50">
              <a:extLst>
                <a:ext uri="{FF2B5EF4-FFF2-40B4-BE49-F238E27FC236}">
                  <a16:creationId xmlns:a16="http://schemas.microsoft.com/office/drawing/2014/main" id="{065C718B-349D-A313-30BE-7418879E962A}"/>
                </a:ext>
              </a:extLst>
            </p:cNvPr>
            <p:cNvSpPr>
              <a:spLocks noChangeArrowheads="1"/>
            </p:cNvSpPr>
            <p:nvPr/>
          </p:nvSpPr>
          <p:spPr bwMode="auto">
            <a:xfrm>
              <a:off x="371475" y="16764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0.9</a:t>
              </a:r>
            </a:p>
          </p:txBody>
        </p:sp>
        <p:sp>
          <p:nvSpPr>
            <p:cNvPr id="42" name="Rectangle 51">
              <a:extLst>
                <a:ext uri="{FF2B5EF4-FFF2-40B4-BE49-F238E27FC236}">
                  <a16:creationId xmlns:a16="http://schemas.microsoft.com/office/drawing/2014/main" id="{5976ABA7-C4EB-BFBA-BFE1-B6BAB28A4543}"/>
                </a:ext>
              </a:extLst>
            </p:cNvPr>
            <p:cNvSpPr>
              <a:spLocks noChangeArrowheads="1"/>
            </p:cNvSpPr>
            <p:nvPr/>
          </p:nvSpPr>
          <p:spPr bwMode="auto">
            <a:xfrm>
              <a:off x="358775" y="2006600"/>
              <a:ext cx="357188"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0.8</a:t>
              </a:r>
            </a:p>
          </p:txBody>
        </p:sp>
        <p:sp>
          <p:nvSpPr>
            <p:cNvPr id="43" name="Rectangle 52">
              <a:extLst>
                <a:ext uri="{FF2B5EF4-FFF2-40B4-BE49-F238E27FC236}">
                  <a16:creationId xmlns:a16="http://schemas.microsoft.com/office/drawing/2014/main" id="{600F9BB2-5EA7-94DA-0160-06726B212671}"/>
                </a:ext>
              </a:extLst>
            </p:cNvPr>
            <p:cNvSpPr>
              <a:spLocks noChangeArrowheads="1"/>
            </p:cNvSpPr>
            <p:nvPr/>
          </p:nvSpPr>
          <p:spPr bwMode="auto">
            <a:xfrm>
              <a:off x="703263" y="5168900"/>
              <a:ext cx="250825"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a:t>
              </a:r>
            </a:p>
          </p:txBody>
        </p:sp>
        <p:sp>
          <p:nvSpPr>
            <p:cNvPr id="44" name="Rectangle 53">
              <a:extLst>
                <a:ext uri="{FF2B5EF4-FFF2-40B4-BE49-F238E27FC236}">
                  <a16:creationId xmlns:a16="http://schemas.microsoft.com/office/drawing/2014/main" id="{311D5995-BC5E-216A-1031-C5247CCA861D}"/>
                </a:ext>
              </a:extLst>
            </p:cNvPr>
            <p:cNvSpPr>
              <a:spLocks noChangeArrowheads="1"/>
            </p:cNvSpPr>
            <p:nvPr/>
          </p:nvSpPr>
          <p:spPr bwMode="auto">
            <a:xfrm>
              <a:off x="449263" y="4965700"/>
              <a:ext cx="250825" cy="241300"/>
            </a:xfrm>
            <a:prstGeom prst="rect">
              <a:avLst/>
            </a:prstGeom>
            <a:noFill/>
            <a:ln w="12700">
              <a:noFill/>
              <a:miter lim="800000"/>
              <a:headEnd/>
              <a:tailEnd/>
            </a:ln>
          </p:spPr>
          <p:txBody>
            <a:bodyPr wrap="none" lIns="90487" tIns="44450" rIns="90487" bIns="44450">
              <a:spAutoFit/>
            </a:bodyPr>
            <a:lstStyle/>
            <a:p>
              <a:pPr algn="ctr"/>
              <a:r>
                <a:rPr lang="en-US" sz="1000" i="0">
                  <a:latin typeface="Helvetica" pitchFamily="34" charset="0"/>
                </a:rPr>
                <a:t>0</a:t>
              </a:r>
            </a:p>
          </p:txBody>
        </p:sp>
        <p:sp>
          <p:nvSpPr>
            <p:cNvPr id="45" name="Rectangle 55">
              <a:extLst>
                <a:ext uri="{FF2B5EF4-FFF2-40B4-BE49-F238E27FC236}">
                  <a16:creationId xmlns:a16="http://schemas.microsoft.com/office/drawing/2014/main" id="{33592BB7-2B2A-3D7B-C567-78433B2D477F}"/>
                </a:ext>
              </a:extLst>
            </p:cNvPr>
            <p:cNvSpPr>
              <a:spLocks noChangeArrowheads="1"/>
            </p:cNvSpPr>
            <p:nvPr/>
          </p:nvSpPr>
          <p:spPr bwMode="auto">
            <a:xfrm>
              <a:off x="1466441" y="3067693"/>
              <a:ext cx="309562" cy="301625"/>
            </a:xfrm>
            <a:prstGeom prst="rect">
              <a:avLst/>
            </a:prstGeom>
            <a:noFill/>
            <a:ln w="12700">
              <a:noFill/>
              <a:miter lim="800000"/>
              <a:headEnd/>
              <a:tailEnd/>
            </a:ln>
          </p:spPr>
          <p:txBody>
            <a:bodyPr wrap="none" lIns="90487" tIns="44450" rIns="90487" bIns="44450">
              <a:spAutoFit/>
            </a:bodyPr>
            <a:lstStyle/>
            <a:p>
              <a:pPr algn="ctr"/>
              <a:r>
                <a:rPr lang="en-US" sz="1400" b="1" i="0" dirty="0">
                  <a:solidFill>
                    <a:srgbClr val="037C03"/>
                  </a:solidFill>
                  <a:latin typeface="Helvetica" pitchFamily="34" charset="0"/>
                </a:rPr>
                <a:t>A</a:t>
              </a:r>
            </a:p>
          </p:txBody>
        </p:sp>
        <p:cxnSp>
          <p:nvCxnSpPr>
            <p:cNvPr id="46" name="Straight Connector 45">
              <a:extLst>
                <a:ext uri="{FF2B5EF4-FFF2-40B4-BE49-F238E27FC236}">
                  <a16:creationId xmlns:a16="http://schemas.microsoft.com/office/drawing/2014/main" id="{03BD3820-7AC4-61C3-29C1-E77627E15AC2}"/>
                </a:ext>
              </a:extLst>
            </p:cNvPr>
            <p:cNvCxnSpPr>
              <a:cxnSpLocks noChangeShapeType="1"/>
            </p:cNvCxnSpPr>
            <p:nvPr/>
          </p:nvCxnSpPr>
          <p:spPr bwMode="auto">
            <a:xfrm rot="5400000" flipH="1" flipV="1">
              <a:off x="723900" y="4991100"/>
              <a:ext cx="228600" cy="0"/>
            </a:xfrm>
            <a:prstGeom prst="line">
              <a:avLst/>
            </a:prstGeom>
            <a:noFill/>
            <a:ln w="25400" algn="ctr">
              <a:solidFill>
                <a:srgbClr val="FF0000"/>
              </a:solidFill>
              <a:round/>
              <a:headEnd/>
              <a:tailEnd/>
            </a:ln>
          </p:spPr>
        </p:cxnSp>
        <p:cxnSp>
          <p:nvCxnSpPr>
            <p:cNvPr id="47" name="Straight Connector 46">
              <a:extLst>
                <a:ext uri="{FF2B5EF4-FFF2-40B4-BE49-F238E27FC236}">
                  <a16:creationId xmlns:a16="http://schemas.microsoft.com/office/drawing/2014/main" id="{86266090-846A-2E8F-7B7F-9EA58A34487C}"/>
                </a:ext>
              </a:extLst>
            </p:cNvPr>
            <p:cNvCxnSpPr>
              <a:cxnSpLocks noChangeShapeType="1"/>
            </p:cNvCxnSpPr>
            <p:nvPr/>
          </p:nvCxnSpPr>
          <p:spPr bwMode="auto">
            <a:xfrm rot="5400000" flipH="1" flipV="1">
              <a:off x="723900" y="4762500"/>
              <a:ext cx="228600" cy="0"/>
            </a:xfrm>
            <a:prstGeom prst="line">
              <a:avLst/>
            </a:prstGeom>
            <a:noFill/>
            <a:ln w="25400" algn="ctr">
              <a:solidFill>
                <a:srgbClr val="FF0000"/>
              </a:solidFill>
              <a:round/>
              <a:headEnd/>
              <a:tailEnd/>
            </a:ln>
          </p:spPr>
        </p:cxnSp>
        <p:cxnSp>
          <p:nvCxnSpPr>
            <p:cNvPr id="48" name="Straight Connector 47">
              <a:extLst>
                <a:ext uri="{FF2B5EF4-FFF2-40B4-BE49-F238E27FC236}">
                  <a16:creationId xmlns:a16="http://schemas.microsoft.com/office/drawing/2014/main" id="{434EC6F7-EEB2-C321-3EF6-D2A6416855F0}"/>
                </a:ext>
              </a:extLst>
            </p:cNvPr>
            <p:cNvCxnSpPr>
              <a:cxnSpLocks noChangeShapeType="1"/>
            </p:cNvCxnSpPr>
            <p:nvPr/>
          </p:nvCxnSpPr>
          <p:spPr bwMode="auto">
            <a:xfrm>
              <a:off x="838200" y="4648200"/>
              <a:ext cx="152400" cy="0"/>
            </a:xfrm>
            <a:prstGeom prst="line">
              <a:avLst/>
            </a:prstGeom>
            <a:noFill/>
            <a:ln w="25400" algn="ctr">
              <a:solidFill>
                <a:srgbClr val="FF0000"/>
              </a:solidFill>
              <a:round/>
              <a:headEnd/>
              <a:tailEnd/>
            </a:ln>
          </p:spPr>
        </p:cxnSp>
        <p:cxnSp>
          <p:nvCxnSpPr>
            <p:cNvPr id="49" name="Straight Arrow Connector 70">
              <a:extLst>
                <a:ext uri="{FF2B5EF4-FFF2-40B4-BE49-F238E27FC236}">
                  <a16:creationId xmlns:a16="http://schemas.microsoft.com/office/drawing/2014/main" id="{4F786019-CA06-52A9-9FAB-8C5ED8188B90}"/>
                </a:ext>
              </a:extLst>
            </p:cNvPr>
            <p:cNvCxnSpPr>
              <a:cxnSpLocks noChangeShapeType="1"/>
            </p:cNvCxnSpPr>
            <p:nvPr/>
          </p:nvCxnSpPr>
          <p:spPr bwMode="auto">
            <a:xfrm>
              <a:off x="762000" y="5638800"/>
              <a:ext cx="4572000" cy="1588"/>
            </a:xfrm>
            <a:prstGeom prst="straightConnector1">
              <a:avLst/>
            </a:prstGeom>
            <a:noFill/>
            <a:ln w="9525" algn="ctr">
              <a:solidFill>
                <a:srgbClr val="FFC000"/>
              </a:solidFill>
              <a:round/>
              <a:headEnd/>
              <a:tailEnd type="arrow" w="med" len="med"/>
            </a:ln>
          </p:spPr>
        </p:cxnSp>
        <p:sp>
          <p:nvSpPr>
            <p:cNvPr id="50" name="Rectangle 6">
              <a:extLst>
                <a:ext uri="{FF2B5EF4-FFF2-40B4-BE49-F238E27FC236}">
                  <a16:creationId xmlns:a16="http://schemas.microsoft.com/office/drawing/2014/main" id="{07F0D461-2B27-EA49-28A9-15E685C42428}"/>
                </a:ext>
              </a:extLst>
            </p:cNvPr>
            <p:cNvSpPr>
              <a:spLocks noChangeArrowheads="1"/>
            </p:cNvSpPr>
            <p:nvPr/>
          </p:nvSpPr>
          <p:spPr bwMode="auto">
            <a:xfrm>
              <a:off x="2224433" y="5791200"/>
              <a:ext cx="1734448" cy="305212"/>
            </a:xfrm>
            <a:prstGeom prst="rect">
              <a:avLst/>
            </a:prstGeom>
            <a:noFill/>
            <a:ln w="12700">
              <a:noFill/>
              <a:miter lim="800000"/>
              <a:headEnd/>
              <a:tailEnd/>
            </a:ln>
          </p:spPr>
          <p:txBody>
            <a:bodyPr wrap="none" lIns="90487" tIns="44450" rIns="90487" bIns="44450">
              <a:spAutoFit/>
            </a:bodyPr>
            <a:lstStyle/>
            <a:p>
              <a:pPr algn="ctr">
                <a:buNone/>
              </a:pPr>
              <a:r>
                <a:rPr lang="en-US" sz="1400" b="1" i="0" dirty="0">
                  <a:solidFill>
                    <a:srgbClr val="FFC000"/>
                  </a:solidFill>
                  <a:latin typeface="Helvetica" pitchFamily="34" charset="0"/>
                </a:rPr>
                <a:t>decreasing cutoff</a:t>
              </a:r>
            </a:p>
          </p:txBody>
        </p:sp>
      </p:grpSp>
      <p:sp>
        <p:nvSpPr>
          <p:cNvPr id="57" name="TextBox 56">
            <a:extLst>
              <a:ext uri="{FF2B5EF4-FFF2-40B4-BE49-F238E27FC236}">
                <a16:creationId xmlns:a16="http://schemas.microsoft.com/office/drawing/2014/main" id="{B469C9B1-7638-9007-1E1D-888D8B7D32B3}"/>
              </a:ext>
            </a:extLst>
          </p:cNvPr>
          <p:cNvSpPr txBox="1"/>
          <p:nvPr/>
        </p:nvSpPr>
        <p:spPr>
          <a:xfrm>
            <a:off x="914621" y="4902200"/>
            <a:ext cx="2208233" cy="634020"/>
          </a:xfrm>
          <a:prstGeom prst="rect">
            <a:avLst/>
          </a:prstGeom>
          <a:solidFill>
            <a:schemeClr val="bg2">
              <a:lumMod val="20000"/>
              <a:lumOff val="80000"/>
            </a:schemeClr>
          </a:solidFill>
          <a:ln>
            <a:solidFill>
              <a:schemeClr val="accent1"/>
            </a:solidFill>
          </a:ln>
        </p:spPr>
        <p:txBody>
          <a:bodyPr wrap="none" rtlCol="0">
            <a:spAutoFit/>
          </a:bodyPr>
          <a:lstStyle/>
          <a:p>
            <a:pPr marL="0" indent="0" algn="l">
              <a:buNone/>
            </a:pPr>
            <a:r>
              <a:rPr lang="en-US" sz="1600" dirty="0">
                <a:latin typeface="Tahoma" panose="020B0604030504040204" pitchFamily="34" charset="0"/>
                <a:ea typeface="Tahoma" panose="020B0604030504040204" pitchFamily="34" charset="0"/>
                <a:cs typeface="Tahoma" panose="020B0604030504040204" pitchFamily="34" charset="0"/>
              </a:rPr>
              <a:t>Nothing is predicted +</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(0,0)</a:t>
            </a:r>
          </a:p>
        </p:txBody>
      </p:sp>
      <p:sp>
        <p:nvSpPr>
          <p:cNvPr id="58" name="TextBox 57">
            <a:extLst>
              <a:ext uri="{FF2B5EF4-FFF2-40B4-BE49-F238E27FC236}">
                <a16:creationId xmlns:a16="http://schemas.microsoft.com/office/drawing/2014/main" id="{E55A2ECF-40FA-CD0A-A4C6-EBAA2BEFEC7E}"/>
              </a:ext>
            </a:extLst>
          </p:cNvPr>
          <p:cNvSpPr txBox="1"/>
          <p:nvPr/>
        </p:nvSpPr>
        <p:spPr>
          <a:xfrm>
            <a:off x="1042309" y="901978"/>
            <a:ext cx="1989543" cy="634020"/>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Perfect Model</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(1,0)</a:t>
            </a:r>
          </a:p>
        </p:txBody>
      </p:sp>
      <p:sp>
        <p:nvSpPr>
          <p:cNvPr id="59" name="TextBox 58">
            <a:extLst>
              <a:ext uri="{FF2B5EF4-FFF2-40B4-BE49-F238E27FC236}">
                <a16:creationId xmlns:a16="http://schemas.microsoft.com/office/drawing/2014/main" id="{97B3E3B0-929B-6CED-639C-8D58CCB37EED}"/>
              </a:ext>
            </a:extLst>
          </p:cNvPr>
          <p:cNvSpPr txBox="1"/>
          <p:nvPr/>
        </p:nvSpPr>
        <p:spPr>
          <a:xfrm>
            <a:off x="7162861" y="2095478"/>
            <a:ext cx="1989543" cy="880241"/>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Everything predicted +</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(1,1)</a:t>
            </a:r>
          </a:p>
        </p:txBody>
      </p:sp>
      <p:sp>
        <p:nvSpPr>
          <p:cNvPr id="60" name="TextBox 59">
            <a:extLst>
              <a:ext uri="{FF2B5EF4-FFF2-40B4-BE49-F238E27FC236}">
                <a16:creationId xmlns:a16="http://schemas.microsoft.com/office/drawing/2014/main" id="{7F8342FB-B11C-90C6-A85A-EB81C3BB52F0}"/>
              </a:ext>
            </a:extLst>
          </p:cNvPr>
          <p:cNvSpPr txBox="1"/>
          <p:nvPr/>
        </p:nvSpPr>
        <p:spPr>
          <a:xfrm>
            <a:off x="5706015" y="3623503"/>
            <a:ext cx="1989543" cy="584775"/>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Line represents null or random model</a:t>
            </a:r>
          </a:p>
        </p:txBody>
      </p:sp>
      <p:cxnSp>
        <p:nvCxnSpPr>
          <p:cNvPr id="62" name="Straight Arrow Connector 61">
            <a:extLst>
              <a:ext uri="{FF2B5EF4-FFF2-40B4-BE49-F238E27FC236}">
                <a16:creationId xmlns:a16="http://schemas.microsoft.com/office/drawing/2014/main" id="{78170E68-6BEB-56BB-5054-9B31F43188AA}"/>
              </a:ext>
            </a:extLst>
          </p:cNvPr>
          <p:cNvCxnSpPr/>
          <p:nvPr/>
        </p:nvCxnSpPr>
        <p:spPr bwMode="auto">
          <a:xfrm>
            <a:off x="3160943" y="1019941"/>
            <a:ext cx="561985" cy="53209"/>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5922EF5C-6587-C63C-C83C-EDB0F7337128}"/>
              </a:ext>
            </a:extLst>
          </p:cNvPr>
          <p:cNvCxnSpPr>
            <a:cxnSpLocks/>
          </p:cNvCxnSpPr>
          <p:nvPr/>
        </p:nvCxnSpPr>
        <p:spPr bwMode="auto">
          <a:xfrm flipH="1" flipV="1">
            <a:off x="6008134" y="3070868"/>
            <a:ext cx="108744" cy="46056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3EC7E68B-5CE3-9D8D-8683-EAC17F7BD610}"/>
              </a:ext>
            </a:extLst>
          </p:cNvPr>
          <p:cNvCxnSpPr>
            <a:cxnSpLocks/>
          </p:cNvCxnSpPr>
          <p:nvPr/>
        </p:nvCxnSpPr>
        <p:spPr bwMode="auto">
          <a:xfrm flipV="1">
            <a:off x="8099660" y="1422951"/>
            <a:ext cx="57972" cy="65449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65" name="Straight Arrow Connector 64">
            <a:extLst>
              <a:ext uri="{FF2B5EF4-FFF2-40B4-BE49-F238E27FC236}">
                <a16:creationId xmlns:a16="http://schemas.microsoft.com/office/drawing/2014/main" id="{1B1B69A3-E124-9E05-8043-77327EEC236C}"/>
              </a:ext>
            </a:extLst>
          </p:cNvPr>
          <p:cNvCxnSpPr>
            <a:cxnSpLocks/>
            <a:endCxn id="44" idx="3"/>
          </p:cNvCxnSpPr>
          <p:nvPr/>
        </p:nvCxnSpPr>
        <p:spPr bwMode="auto">
          <a:xfrm flipV="1">
            <a:off x="3253193" y="4781550"/>
            <a:ext cx="515773" cy="362921"/>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69" name="TextBox 68">
            <a:extLst>
              <a:ext uri="{FF2B5EF4-FFF2-40B4-BE49-F238E27FC236}">
                <a16:creationId xmlns:a16="http://schemas.microsoft.com/office/drawing/2014/main" id="{F88F7E59-998A-4DF2-9F6C-66E4B2C3EE98}"/>
              </a:ext>
            </a:extLst>
          </p:cNvPr>
          <p:cNvSpPr txBox="1"/>
          <p:nvPr/>
        </p:nvSpPr>
        <p:spPr>
          <a:xfrm>
            <a:off x="4277219" y="1546733"/>
            <a:ext cx="2198434" cy="461665"/>
          </a:xfrm>
          <a:prstGeom prst="rect">
            <a:avLst/>
          </a:prstGeom>
          <a:solidFill>
            <a:schemeClr val="bg2">
              <a:lumMod val="20000"/>
              <a:lumOff val="80000"/>
            </a:schemeClr>
          </a:solidFill>
          <a:ln>
            <a:solidFill>
              <a:schemeClr val="accent1"/>
            </a:solidFill>
          </a:ln>
        </p:spPr>
        <p:txBody>
          <a:bodyPr wrap="square" rtlCol="0">
            <a:spAutoFit/>
          </a:bodyPr>
          <a:lstStyle/>
          <a:p>
            <a:pPr marL="0" indent="0" algn="ctr">
              <a:buNone/>
            </a:pPr>
            <a:r>
              <a:rPr lang="en-US" sz="1200" dirty="0">
                <a:latin typeface="Tahoma" panose="020B0604030504040204" pitchFamily="34" charset="0"/>
                <a:ea typeface="Tahoma" panose="020B0604030504040204" pitchFamily="34" charset="0"/>
                <a:cs typeface="Tahoma" panose="020B0604030504040204" pitchFamily="34" charset="0"/>
              </a:rPr>
              <a:t>”Good” models are further from random line</a:t>
            </a:r>
          </a:p>
        </p:txBody>
      </p:sp>
      <p:cxnSp>
        <p:nvCxnSpPr>
          <p:cNvPr id="70" name="Straight Arrow Connector 69">
            <a:extLst>
              <a:ext uri="{FF2B5EF4-FFF2-40B4-BE49-F238E27FC236}">
                <a16:creationId xmlns:a16="http://schemas.microsoft.com/office/drawing/2014/main" id="{55B442A3-B652-8DD8-C58A-864B4B763F03}"/>
              </a:ext>
            </a:extLst>
          </p:cNvPr>
          <p:cNvCxnSpPr>
            <a:cxnSpLocks/>
            <a:stCxn id="45" idx="0"/>
          </p:cNvCxnSpPr>
          <p:nvPr/>
        </p:nvCxnSpPr>
        <p:spPr bwMode="auto">
          <a:xfrm flipV="1">
            <a:off x="4690100" y="2198898"/>
            <a:ext cx="297415" cy="563995"/>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169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7C4981-3A8D-613B-77AA-7EFE62484003}"/>
              </a:ext>
            </a:extLst>
          </p:cNvPr>
          <p:cNvSpPr>
            <a:spLocks noGrp="1"/>
          </p:cNvSpPr>
          <p:nvPr>
            <p:ph type="title"/>
          </p:nvPr>
        </p:nvSpPr>
        <p:spPr/>
        <p:txBody>
          <a:bodyPr/>
          <a:lstStyle/>
          <a:p>
            <a:r>
              <a:rPr lang="en-US" dirty="0"/>
              <a:t>Example from DSB</a:t>
            </a:r>
          </a:p>
        </p:txBody>
      </p:sp>
      <p:sp>
        <p:nvSpPr>
          <p:cNvPr id="2" name="Slide Number Placeholder 1">
            <a:extLst>
              <a:ext uri="{FF2B5EF4-FFF2-40B4-BE49-F238E27FC236}">
                <a16:creationId xmlns:a16="http://schemas.microsoft.com/office/drawing/2014/main" id="{17F38E3D-6EA0-FA82-93D3-9239DB5E1C1B}"/>
              </a:ext>
            </a:extLst>
          </p:cNvPr>
          <p:cNvSpPr>
            <a:spLocks noGrp="1"/>
          </p:cNvSpPr>
          <p:nvPr>
            <p:ph type="sldNum" sz="quarter" idx="10"/>
          </p:nvPr>
        </p:nvSpPr>
        <p:spPr/>
        <p:txBody>
          <a:bodyPr/>
          <a:lstStyle/>
          <a:p>
            <a:fld id="{ABBEE3BA-F264-1746-880E-39AD601DF2B1}" type="slidenum">
              <a:rPr lang="en-US" smtClean="0"/>
              <a:t>51</a:t>
            </a:fld>
            <a:endParaRPr lang="en-US"/>
          </a:p>
        </p:txBody>
      </p:sp>
      <p:pic>
        <p:nvPicPr>
          <p:cNvPr id="4" name="Picture 3" descr="A diagram of a graph&#10;&#10;Description automatically generated">
            <a:extLst>
              <a:ext uri="{FF2B5EF4-FFF2-40B4-BE49-F238E27FC236}">
                <a16:creationId xmlns:a16="http://schemas.microsoft.com/office/drawing/2014/main" id="{BE7A7840-8A4D-5456-7DA8-754A0CEB0EAD}"/>
              </a:ext>
            </a:extLst>
          </p:cNvPr>
          <p:cNvPicPr>
            <a:picLocks noChangeAspect="1"/>
          </p:cNvPicPr>
          <p:nvPr/>
        </p:nvPicPr>
        <p:blipFill>
          <a:blip r:embed="rId2"/>
          <a:stretch>
            <a:fillRect/>
          </a:stretch>
        </p:blipFill>
        <p:spPr>
          <a:xfrm>
            <a:off x="2063784" y="874531"/>
            <a:ext cx="6724549" cy="5305437"/>
          </a:xfrm>
          <a:prstGeom prst="rect">
            <a:avLst/>
          </a:prstGeom>
        </p:spPr>
      </p:pic>
      <p:sp>
        <p:nvSpPr>
          <p:cNvPr id="5" name="TextBox 4">
            <a:extLst>
              <a:ext uri="{FF2B5EF4-FFF2-40B4-BE49-F238E27FC236}">
                <a16:creationId xmlns:a16="http://schemas.microsoft.com/office/drawing/2014/main" id="{9AA253FD-671C-441A-B251-4F7800315101}"/>
              </a:ext>
            </a:extLst>
          </p:cNvPr>
          <p:cNvSpPr txBox="1"/>
          <p:nvPr/>
        </p:nvSpPr>
        <p:spPr>
          <a:xfrm>
            <a:off x="6299776" y="6413698"/>
            <a:ext cx="881973" cy="307777"/>
          </a:xfrm>
          <a:prstGeom prst="rect">
            <a:avLst/>
          </a:prstGeom>
          <a:solidFill>
            <a:schemeClr val="bg2">
              <a:lumMod val="20000"/>
              <a:lumOff val="80000"/>
            </a:schemeClr>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PF p 218</a:t>
            </a:r>
          </a:p>
        </p:txBody>
      </p:sp>
    </p:spTree>
    <p:extLst>
      <p:ext uri="{BB962C8B-B14F-4D97-AF65-F5344CB8AC3E}">
        <p14:creationId xmlns:p14="http://schemas.microsoft.com/office/powerpoint/2010/main" val="3870926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E013-B0BF-5103-FD43-8E9D6EDBD8F3}"/>
              </a:ext>
            </a:extLst>
          </p:cNvPr>
          <p:cNvSpPr>
            <a:spLocks noGrp="1"/>
          </p:cNvSpPr>
          <p:nvPr>
            <p:ph type="title"/>
          </p:nvPr>
        </p:nvSpPr>
        <p:spPr/>
        <p:txBody>
          <a:bodyPr/>
          <a:lstStyle/>
          <a:p>
            <a:r>
              <a:rPr lang="en-US" dirty="0"/>
              <a:t>Why ROC?</a:t>
            </a:r>
          </a:p>
        </p:txBody>
      </p:sp>
      <p:sp>
        <p:nvSpPr>
          <p:cNvPr id="3" name="Content Placeholder 2">
            <a:extLst>
              <a:ext uri="{FF2B5EF4-FFF2-40B4-BE49-F238E27FC236}">
                <a16:creationId xmlns:a16="http://schemas.microsoft.com/office/drawing/2014/main" id="{5B5D341A-075C-3A28-7BC7-F4AABE83903D}"/>
              </a:ext>
            </a:extLst>
          </p:cNvPr>
          <p:cNvSpPr>
            <a:spLocks noGrp="1"/>
          </p:cNvSpPr>
          <p:nvPr>
            <p:ph idx="1"/>
          </p:nvPr>
        </p:nvSpPr>
        <p:spPr/>
        <p:txBody>
          <a:bodyPr/>
          <a:lstStyle/>
          <a:p>
            <a:r>
              <a:rPr lang="en-US" dirty="0"/>
              <a:t>Has some nice qualities</a:t>
            </a:r>
          </a:p>
          <a:p>
            <a:endParaRPr lang="en-US" dirty="0"/>
          </a:p>
          <a:p>
            <a:r>
              <a:rPr lang="en-US" dirty="0"/>
              <a:t>The underlying probabilities are not relevant</a:t>
            </a:r>
          </a:p>
          <a:p>
            <a:pPr lvl="1"/>
            <a:r>
              <a:rPr lang="en-US" dirty="0"/>
              <a:t>Only measures the quality of the ranking</a:t>
            </a:r>
          </a:p>
          <a:p>
            <a:pPr lvl="1"/>
            <a:endParaRPr lang="en-US" dirty="0"/>
          </a:p>
          <a:p>
            <a:r>
              <a:rPr lang="en-US" dirty="0"/>
              <a:t>Not impacted by the </a:t>
            </a:r>
            <a:r>
              <a:rPr lang="en-US" dirty="0" err="1"/>
              <a:t>baserate</a:t>
            </a:r>
            <a:endParaRPr lang="en-US" dirty="0"/>
          </a:p>
          <a:p>
            <a:pPr lvl="1"/>
            <a:r>
              <a:rPr lang="en-US" dirty="0"/>
              <a:t>All curves go from (0,0) to (1,1)</a:t>
            </a:r>
          </a:p>
          <a:p>
            <a:pPr lvl="1"/>
            <a:r>
              <a:rPr lang="en-US" dirty="0"/>
              <a:t>Allows comparisons of different models, even different data sets</a:t>
            </a:r>
          </a:p>
          <a:p>
            <a:pPr marL="685800" lvl="2" indent="0">
              <a:buNone/>
            </a:pPr>
            <a:endParaRPr lang="en-US" dirty="0"/>
          </a:p>
          <a:p>
            <a:pPr marL="685800" lvl="2" indent="0">
              <a:buNone/>
            </a:pPr>
            <a:endParaRPr lang="en-US" dirty="0"/>
          </a:p>
          <a:p>
            <a:r>
              <a:rPr lang="en-US" dirty="0"/>
              <a:t>Provides a single metric of performance for a given model, regardless of </a:t>
            </a:r>
            <a:r>
              <a:rPr lang="en-US" dirty="0" err="1"/>
              <a:t>baserate</a:t>
            </a:r>
            <a:r>
              <a:rPr lang="en-US" dirty="0"/>
              <a:t> …</a:t>
            </a:r>
          </a:p>
          <a:p>
            <a:pPr marL="342900" lvl="1" indent="0">
              <a:buNone/>
            </a:pPr>
            <a:endParaRPr lang="en-US" dirty="0"/>
          </a:p>
          <a:p>
            <a:pPr marL="342900" lvl="1" indent="0">
              <a:buNone/>
            </a:pPr>
            <a:endParaRPr lang="en-US" dirty="0"/>
          </a:p>
          <a:p>
            <a:endParaRPr lang="en-US" dirty="0"/>
          </a:p>
        </p:txBody>
      </p:sp>
      <p:sp>
        <p:nvSpPr>
          <p:cNvPr id="4" name="Slide Number Placeholder 3">
            <a:extLst>
              <a:ext uri="{FF2B5EF4-FFF2-40B4-BE49-F238E27FC236}">
                <a16:creationId xmlns:a16="http://schemas.microsoft.com/office/drawing/2014/main" id="{5BF89A85-E0A9-B433-93FE-AA1E130D14FB}"/>
              </a:ext>
            </a:extLst>
          </p:cNvPr>
          <p:cNvSpPr>
            <a:spLocks noGrp="1"/>
          </p:cNvSpPr>
          <p:nvPr>
            <p:ph type="sldNum" sz="quarter" idx="10"/>
          </p:nvPr>
        </p:nvSpPr>
        <p:spPr/>
        <p:txBody>
          <a:bodyPr/>
          <a:lstStyle/>
          <a:p>
            <a:fld id="{ABBEE3BA-F264-1746-880E-39AD601DF2B1}" type="slidenum">
              <a:rPr lang="en-US" smtClean="0"/>
              <a:t>52</a:t>
            </a:fld>
            <a:endParaRPr lang="en-US"/>
          </a:p>
        </p:txBody>
      </p:sp>
    </p:spTree>
    <p:extLst>
      <p:ext uri="{BB962C8B-B14F-4D97-AF65-F5344CB8AC3E}">
        <p14:creationId xmlns:p14="http://schemas.microsoft.com/office/powerpoint/2010/main" val="292095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A45C-802B-D584-AAF6-0DA7BCF1F135}"/>
              </a:ext>
            </a:extLst>
          </p:cNvPr>
          <p:cNvSpPr>
            <a:spLocks noGrp="1"/>
          </p:cNvSpPr>
          <p:nvPr>
            <p:ph type="title"/>
          </p:nvPr>
        </p:nvSpPr>
        <p:spPr/>
        <p:txBody>
          <a:bodyPr/>
          <a:lstStyle/>
          <a:p>
            <a:r>
              <a:rPr lang="en-US" dirty="0"/>
              <a:t>AUC</a:t>
            </a:r>
          </a:p>
        </p:txBody>
      </p:sp>
      <p:sp>
        <p:nvSpPr>
          <p:cNvPr id="3" name="Content Placeholder 2">
            <a:extLst>
              <a:ext uri="{FF2B5EF4-FFF2-40B4-BE49-F238E27FC236}">
                <a16:creationId xmlns:a16="http://schemas.microsoft.com/office/drawing/2014/main" id="{77F6231C-2B4D-5A97-9246-3640B052A5C6}"/>
              </a:ext>
            </a:extLst>
          </p:cNvPr>
          <p:cNvSpPr>
            <a:spLocks noGrp="1"/>
          </p:cNvSpPr>
          <p:nvPr>
            <p:ph idx="1"/>
          </p:nvPr>
        </p:nvSpPr>
        <p:spPr>
          <a:xfrm>
            <a:off x="457200" y="1434164"/>
            <a:ext cx="8229600" cy="4814202"/>
          </a:xfrm>
        </p:spPr>
        <p:txBody>
          <a:bodyPr/>
          <a:lstStyle/>
          <a:p>
            <a:r>
              <a:rPr lang="en-US" dirty="0"/>
              <a:t>AUC = Area under the ROC curve</a:t>
            </a:r>
          </a:p>
          <a:p>
            <a:pPr lvl="1"/>
            <a:r>
              <a:rPr lang="en-US" dirty="0"/>
              <a:t>Literally - just the calculated area under the ROC curve</a:t>
            </a:r>
          </a:p>
          <a:p>
            <a:pPr lvl="1"/>
            <a:endParaRPr lang="en-US" dirty="0"/>
          </a:p>
          <a:p>
            <a:pPr marL="342900" lvl="1" indent="0">
              <a:buNone/>
            </a:pPr>
            <a:endParaRPr lang="en-US" dirty="0"/>
          </a:p>
          <a:p>
            <a:r>
              <a:rPr lang="en-US" dirty="0"/>
              <a:t>Has become a standard metric for machine learning models due to some nice properties</a:t>
            </a:r>
          </a:p>
          <a:p>
            <a:pPr lvl="1"/>
            <a:r>
              <a:rPr lang="en-US" dirty="0"/>
              <a:t>Measures the overall ranking quality of the model</a:t>
            </a:r>
          </a:p>
          <a:p>
            <a:pPr lvl="1"/>
            <a:r>
              <a:rPr lang="en-US" dirty="0">
                <a:solidFill>
                  <a:schemeClr val="tx2"/>
                </a:solidFill>
              </a:rPr>
              <a:t>Bounded between 0 and 1</a:t>
            </a:r>
          </a:p>
          <a:p>
            <a:pPr lvl="1"/>
            <a:r>
              <a:rPr lang="en-US" dirty="0">
                <a:solidFill>
                  <a:schemeClr val="tx2"/>
                </a:solidFill>
              </a:rPr>
              <a:t>Interpretation: probability that model will rank a positive case higher than a negative case</a:t>
            </a:r>
          </a:p>
          <a:p>
            <a:pPr lvl="1"/>
            <a:r>
              <a:rPr lang="en-US" dirty="0">
                <a:solidFill>
                  <a:schemeClr val="tx2"/>
                </a:solidFill>
              </a:rPr>
              <a:t>Independent of </a:t>
            </a:r>
            <a:r>
              <a:rPr lang="en-US" dirty="0" err="1">
                <a:solidFill>
                  <a:schemeClr val="tx2"/>
                </a:solidFill>
              </a:rPr>
              <a:t>baserate</a:t>
            </a:r>
            <a:endParaRPr lang="en-US" dirty="0">
              <a:solidFill>
                <a:schemeClr val="tx2"/>
              </a:solidFill>
            </a:endParaRPr>
          </a:p>
          <a:p>
            <a:pPr lvl="1"/>
            <a:r>
              <a:rPr lang="en-US" dirty="0">
                <a:solidFill>
                  <a:schemeClr val="tx2"/>
                </a:solidFill>
              </a:rPr>
              <a:t>0.5 means no better than random model</a:t>
            </a:r>
          </a:p>
          <a:p>
            <a:pPr lvl="1"/>
            <a:endParaRPr lang="en-US" dirty="0">
              <a:solidFill>
                <a:schemeClr val="tx2"/>
              </a:solidFill>
            </a:endParaRPr>
          </a:p>
          <a:p>
            <a:pPr lvl="1"/>
            <a:endParaRPr lang="en-US" dirty="0">
              <a:solidFill>
                <a:schemeClr val="tx2"/>
              </a:solidFill>
            </a:endParaRPr>
          </a:p>
          <a:p>
            <a:pPr marL="0" indent="0">
              <a:buNone/>
            </a:pPr>
            <a:endParaRPr lang="en-US" sz="2000" dirty="0">
              <a:solidFill>
                <a:schemeClr val="tx2"/>
              </a:solidFill>
            </a:endParaRPr>
          </a:p>
          <a:p>
            <a:pPr marL="0" indent="0">
              <a:buNone/>
            </a:pPr>
            <a:endParaRPr lang="en-US" dirty="0"/>
          </a:p>
        </p:txBody>
      </p:sp>
      <p:sp>
        <p:nvSpPr>
          <p:cNvPr id="4" name="Slide Number Placeholder 3">
            <a:extLst>
              <a:ext uri="{FF2B5EF4-FFF2-40B4-BE49-F238E27FC236}">
                <a16:creationId xmlns:a16="http://schemas.microsoft.com/office/drawing/2014/main" id="{DC3D5C76-7E45-8EB0-88A8-B8329292713D}"/>
              </a:ext>
            </a:extLst>
          </p:cNvPr>
          <p:cNvSpPr>
            <a:spLocks noGrp="1"/>
          </p:cNvSpPr>
          <p:nvPr>
            <p:ph type="sldNum" sz="quarter" idx="10"/>
          </p:nvPr>
        </p:nvSpPr>
        <p:spPr/>
        <p:txBody>
          <a:bodyPr/>
          <a:lstStyle/>
          <a:p>
            <a:fld id="{ABBEE3BA-F264-1746-880E-39AD601DF2B1}" type="slidenum">
              <a:rPr lang="en-US" smtClean="0"/>
              <a:t>53</a:t>
            </a:fld>
            <a:endParaRPr lang="en-US"/>
          </a:p>
        </p:txBody>
      </p:sp>
      <p:sp>
        <p:nvSpPr>
          <p:cNvPr id="5" name="TextBox 4">
            <a:extLst>
              <a:ext uri="{FF2B5EF4-FFF2-40B4-BE49-F238E27FC236}">
                <a16:creationId xmlns:a16="http://schemas.microsoft.com/office/drawing/2014/main" id="{DFAE85DC-CA74-F181-4C10-A97867D1C575}"/>
              </a:ext>
            </a:extLst>
          </p:cNvPr>
          <p:cNvSpPr txBox="1"/>
          <p:nvPr/>
        </p:nvSpPr>
        <p:spPr>
          <a:xfrm>
            <a:off x="2413560" y="865739"/>
            <a:ext cx="4139640" cy="253916"/>
          </a:xfrm>
          <a:prstGeom prst="rect">
            <a:avLst/>
          </a:prstGeom>
          <a:solidFill>
            <a:schemeClr val="accent1"/>
          </a:solidFill>
        </p:spPr>
        <p:txBody>
          <a:bodyPr wrap="square" rtlCol="0">
            <a:spAutoFit/>
          </a:bodyPr>
          <a:lstStyle/>
          <a:p>
            <a:pPr>
              <a:buNone/>
            </a:pPr>
            <a:r>
              <a:rPr lang="en-US" sz="1050" b="1" dirty="0">
                <a:solidFill>
                  <a:srgbClr val="007020"/>
                </a:solidFill>
                <a:effectLst/>
                <a:latin typeface="Lucida Console" panose="020B0609040504020204" pitchFamily="49" charset="0"/>
              </a:rPr>
              <a:t>from</a:t>
            </a:r>
            <a:r>
              <a:rPr lang="en-US" sz="1050" dirty="0">
                <a:latin typeface="Lucida Console" panose="020B0609040504020204" pitchFamily="49" charset="0"/>
              </a:rPr>
              <a:t> </a:t>
            </a:r>
            <a:r>
              <a:rPr lang="en-US" sz="1050" b="1" dirty="0" err="1">
                <a:solidFill>
                  <a:srgbClr val="0E84B5"/>
                </a:solidFill>
                <a:effectLst/>
                <a:latin typeface="Lucida Console" panose="020B0609040504020204" pitchFamily="49" charset="0"/>
              </a:rPr>
              <a:t>sklearn.metrics</a:t>
            </a:r>
            <a:r>
              <a:rPr lang="en-US" sz="1050" dirty="0">
                <a:latin typeface="Lucida Console" panose="020B0609040504020204" pitchFamily="49" charset="0"/>
              </a:rPr>
              <a:t> </a:t>
            </a:r>
            <a:r>
              <a:rPr lang="en-US" sz="1050" b="1" dirty="0">
                <a:solidFill>
                  <a:srgbClr val="007020"/>
                </a:solidFill>
                <a:effectLst/>
                <a:latin typeface="Lucida Console" panose="020B0609040504020204" pitchFamily="49" charset="0"/>
              </a:rPr>
              <a:t>import</a:t>
            </a:r>
            <a:r>
              <a:rPr lang="en-US" sz="1050" dirty="0">
                <a:latin typeface="Lucida Console" panose="020B0609040504020204" pitchFamily="49" charset="0"/>
              </a:rPr>
              <a:t> </a:t>
            </a:r>
            <a:r>
              <a:rPr lang="en-US" sz="1050" dirty="0" err="1">
                <a:effectLst/>
                <a:latin typeface="Lucida Console" panose="020B0609040504020204" pitchFamily="49" charset="0"/>
              </a:rPr>
              <a:t>roc_auc_score</a:t>
            </a:r>
            <a:endParaRPr lang="en-US" sz="2800" dirty="0">
              <a:latin typeface="Lucida Console" panose="020B0609040504020204" pitchFamily="49"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0580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CC5A-4B08-2359-4CC6-485082EDEA35}"/>
              </a:ext>
            </a:extLst>
          </p:cNvPr>
          <p:cNvSpPr>
            <a:spLocks noGrp="1"/>
          </p:cNvSpPr>
          <p:nvPr>
            <p:ph type="title"/>
          </p:nvPr>
        </p:nvSpPr>
        <p:spPr/>
        <p:txBody>
          <a:bodyPr/>
          <a:lstStyle/>
          <a:p>
            <a:r>
              <a:rPr lang="en-US" dirty="0"/>
              <a:t>AUC examples</a:t>
            </a:r>
          </a:p>
        </p:txBody>
      </p:sp>
      <p:pic>
        <p:nvPicPr>
          <p:cNvPr id="6" name="Content Placeholder 5" descr="A graph of a tree fold&#10;&#10;Description automatically generated with medium confidence">
            <a:extLst>
              <a:ext uri="{FF2B5EF4-FFF2-40B4-BE49-F238E27FC236}">
                <a16:creationId xmlns:a16="http://schemas.microsoft.com/office/drawing/2014/main" id="{1CE30536-112E-C2B6-EE24-62255570FACE}"/>
              </a:ext>
            </a:extLst>
          </p:cNvPr>
          <p:cNvPicPr>
            <a:picLocks noGrp="1" noChangeAspect="1"/>
          </p:cNvPicPr>
          <p:nvPr>
            <p:ph idx="1"/>
          </p:nvPr>
        </p:nvPicPr>
        <p:blipFill>
          <a:blip r:embed="rId2"/>
          <a:stretch>
            <a:fillRect/>
          </a:stretch>
        </p:blipFill>
        <p:spPr>
          <a:xfrm>
            <a:off x="2511485" y="1294051"/>
            <a:ext cx="6632515" cy="4476401"/>
          </a:xfrm>
        </p:spPr>
      </p:pic>
      <p:sp>
        <p:nvSpPr>
          <p:cNvPr id="4" name="Slide Number Placeholder 3">
            <a:extLst>
              <a:ext uri="{FF2B5EF4-FFF2-40B4-BE49-F238E27FC236}">
                <a16:creationId xmlns:a16="http://schemas.microsoft.com/office/drawing/2014/main" id="{87FAED40-E5D1-BCE9-8678-9918ADE2F7F6}"/>
              </a:ext>
            </a:extLst>
          </p:cNvPr>
          <p:cNvSpPr>
            <a:spLocks noGrp="1"/>
          </p:cNvSpPr>
          <p:nvPr>
            <p:ph type="sldNum" sz="quarter" idx="10"/>
          </p:nvPr>
        </p:nvSpPr>
        <p:spPr/>
        <p:txBody>
          <a:bodyPr/>
          <a:lstStyle/>
          <a:p>
            <a:fld id="{ABBEE3BA-F264-1746-880E-39AD601DF2B1}" type="slidenum">
              <a:rPr lang="en-US" smtClean="0"/>
              <a:t>54</a:t>
            </a:fld>
            <a:endParaRPr lang="en-US"/>
          </a:p>
        </p:txBody>
      </p:sp>
      <p:sp>
        <p:nvSpPr>
          <p:cNvPr id="7" name="TextBox 6">
            <a:extLst>
              <a:ext uri="{FF2B5EF4-FFF2-40B4-BE49-F238E27FC236}">
                <a16:creationId xmlns:a16="http://schemas.microsoft.com/office/drawing/2014/main" id="{F4AEF1FD-3DEB-C63A-8288-BEFF7FD9343D}"/>
              </a:ext>
            </a:extLst>
          </p:cNvPr>
          <p:cNvSpPr txBox="1"/>
          <p:nvPr/>
        </p:nvSpPr>
        <p:spPr>
          <a:xfrm>
            <a:off x="187889" y="2468737"/>
            <a:ext cx="2943617" cy="1920526"/>
          </a:xfrm>
          <a:prstGeom prst="rect">
            <a:avLst/>
          </a:prstGeom>
          <a:noFill/>
        </p:spPr>
        <p:txBody>
          <a:bodyPr wrap="square" rtlCol="0">
            <a:spAutoFit/>
          </a:bodyPr>
          <a:lstStyle/>
          <a:p>
            <a:pPr marL="285750" indent="-285750"/>
            <a:r>
              <a:rPr lang="en-US" sz="1800" dirty="0">
                <a:latin typeface="Tahoma" panose="020B0604030504040204" pitchFamily="34" charset="0"/>
                <a:ea typeface="Tahoma" panose="020B0604030504040204" pitchFamily="34" charset="0"/>
                <a:cs typeface="Tahoma" panose="020B0604030504040204" pitchFamily="34" charset="0"/>
              </a:rPr>
              <a:t>Easy to compare models, to baseline and to each other</a:t>
            </a:r>
          </a:p>
          <a:p>
            <a:pPr marL="285750" indent="-285750"/>
            <a:r>
              <a:rPr lang="en-US" sz="1800" dirty="0">
                <a:latin typeface="Tahoma" panose="020B0604030504040204" pitchFamily="34" charset="0"/>
                <a:ea typeface="Tahoma" panose="020B0604030504040204" pitchFamily="34" charset="0"/>
                <a:cs typeface="Tahoma" panose="020B0604030504040204" pitchFamily="34" charset="0"/>
              </a:rPr>
              <a:t>More “northwest” a model is the better it is</a:t>
            </a:r>
          </a:p>
          <a:p>
            <a:pPr marL="285750" indent="-285750"/>
            <a:r>
              <a:rPr lang="en-US" sz="1800" dirty="0">
                <a:latin typeface="Tahoma" panose="020B0604030504040204" pitchFamily="34" charset="0"/>
                <a:ea typeface="Tahoma" panose="020B0604030504040204" pitchFamily="34" charset="0"/>
                <a:cs typeface="Tahoma" panose="020B0604030504040204" pitchFamily="34" charset="0"/>
              </a:rPr>
              <a:t>Higher AUC is better</a:t>
            </a:r>
          </a:p>
        </p:txBody>
      </p:sp>
      <p:sp>
        <p:nvSpPr>
          <p:cNvPr id="8" name="TextBox 7">
            <a:extLst>
              <a:ext uri="{FF2B5EF4-FFF2-40B4-BE49-F238E27FC236}">
                <a16:creationId xmlns:a16="http://schemas.microsoft.com/office/drawing/2014/main" id="{AD04493E-33AA-2907-273C-5A3664C653A6}"/>
              </a:ext>
            </a:extLst>
          </p:cNvPr>
          <p:cNvSpPr txBox="1"/>
          <p:nvPr/>
        </p:nvSpPr>
        <p:spPr>
          <a:xfrm>
            <a:off x="6299776" y="6413698"/>
            <a:ext cx="1016625" cy="307777"/>
          </a:xfrm>
          <a:prstGeom prst="rect">
            <a:avLst/>
          </a:prstGeom>
          <a:solidFill>
            <a:schemeClr val="bg2">
              <a:lumMod val="20000"/>
              <a:lumOff val="80000"/>
            </a:schemeClr>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DSB p 227</a:t>
            </a:r>
          </a:p>
        </p:txBody>
      </p:sp>
    </p:spTree>
    <p:extLst>
      <p:ext uri="{BB962C8B-B14F-4D97-AF65-F5344CB8AC3E}">
        <p14:creationId xmlns:p14="http://schemas.microsoft.com/office/powerpoint/2010/main" val="250042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CD14-EB18-FE35-00E1-0169F13CFFA7}"/>
              </a:ext>
            </a:extLst>
          </p:cNvPr>
          <p:cNvSpPr>
            <a:spLocks noGrp="1"/>
          </p:cNvSpPr>
          <p:nvPr>
            <p:ph type="title"/>
          </p:nvPr>
        </p:nvSpPr>
        <p:spPr/>
        <p:txBody>
          <a:bodyPr/>
          <a:lstStyle/>
          <a:p>
            <a:r>
              <a:rPr lang="en-US" dirty="0"/>
              <a:t>3) Lift Curve</a:t>
            </a:r>
          </a:p>
        </p:txBody>
      </p:sp>
      <p:sp>
        <p:nvSpPr>
          <p:cNvPr id="3" name="Content Placeholder 2">
            <a:extLst>
              <a:ext uri="{FF2B5EF4-FFF2-40B4-BE49-F238E27FC236}">
                <a16:creationId xmlns:a16="http://schemas.microsoft.com/office/drawing/2014/main" id="{6B058031-CD4E-B7AF-7F6C-EE718ABAC449}"/>
              </a:ext>
            </a:extLst>
          </p:cNvPr>
          <p:cNvSpPr>
            <a:spLocks noGrp="1"/>
          </p:cNvSpPr>
          <p:nvPr>
            <p:ph idx="1"/>
          </p:nvPr>
        </p:nvSpPr>
        <p:spPr/>
        <p:txBody>
          <a:bodyPr/>
          <a:lstStyle/>
          <a:p>
            <a:pPr marL="0" indent="0" eaLnBrk="1" hangingPunct="1">
              <a:buNone/>
              <a:defRPr/>
            </a:pPr>
            <a:r>
              <a:rPr lang="en-US" dirty="0"/>
              <a:t>ROC curves are good for showing across the entire dataset how well you compare to a “random” model</a:t>
            </a:r>
          </a:p>
          <a:p>
            <a:pPr marL="0" indent="0" eaLnBrk="1" hangingPunct="1">
              <a:buNone/>
              <a:defRPr/>
            </a:pPr>
            <a:endParaRPr lang="en-US" sz="2000" dirty="0"/>
          </a:p>
          <a:p>
            <a:pPr marL="0" indent="0" eaLnBrk="1" hangingPunct="1">
              <a:buNone/>
              <a:defRPr/>
            </a:pPr>
            <a:r>
              <a:rPr lang="en-US" sz="2000" dirty="0"/>
              <a:t>Sometimes that is the most important thing!</a:t>
            </a:r>
          </a:p>
          <a:p>
            <a:pPr marL="0" indent="0" eaLnBrk="1" hangingPunct="1">
              <a:buNone/>
              <a:defRPr/>
            </a:pPr>
            <a:endParaRPr lang="en-US" dirty="0"/>
          </a:p>
          <a:p>
            <a:pPr marL="0" indent="0" eaLnBrk="1" hangingPunct="1">
              <a:buNone/>
              <a:defRPr/>
            </a:pPr>
            <a:r>
              <a:rPr lang="en-US" sz="2000" dirty="0"/>
              <a:t>Example: Churn</a:t>
            </a:r>
          </a:p>
          <a:p>
            <a:pPr marL="0" indent="0" eaLnBrk="1" hangingPunct="1">
              <a:buNone/>
              <a:defRPr/>
            </a:pPr>
            <a:endParaRPr lang="en-US" dirty="0"/>
          </a:p>
          <a:p>
            <a:pPr marL="0" indent="0" eaLnBrk="1" hangingPunct="1">
              <a:buNone/>
              <a:defRPr/>
            </a:pPr>
            <a:r>
              <a:rPr lang="en-US" dirty="0"/>
              <a:t>Say I can only offer a retention deal to a </a:t>
            </a:r>
            <a:r>
              <a:rPr lang="en-US" i="1" dirty="0"/>
              <a:t>maximum</a:t>
            </a:r>
            <a:r>
              <a:rPr lang="en-US" dirty="0"/>
              <a:t> of 3% of my customers.  How much better is my model than blind selection of 3%?</a:t>
            </a:r>
          </a:p>
          <a:p>
            <a:pPr marL="0" indent="0" eaLnBrk="1" hangingPunct="1">
              <a:buNone/>
              <a:defRPr/>
            </a:pPr>
            <a:endParaRPr lang="en-US" sz="2000" dirty="0"/>
          </a:p>
          <a:p>
            <a:pPr marL="0" indent="0" eaLnBrk="1" hangingPunct="1">
              <a:buNone/>
              <a:defRPr/>
            </a:pPr>
            <a:r>
              <a:rPr lang="en-US" dirty="0"/>
              <a:t>How many of my churners do I expect to find if I randomly select 3% of customers?  </a:t>
            </a:r>
          </a:p>
          <a:p>
            <a:pPr marL="0" indent="0" eaLnBrk="1" hangingPunct="1">
              <a:buNone/>
              <a:defRPr/>
            </a:pPr>
            <a:endParaRPr lang="en-US" sz="2000" dirty="0"/>
          </a:p>
          <a:p>
            <a:pPr marL="0" indent="0" eaLnBrk="1" hangingPunct="1">
              <a:buNone/>
              <a:defRPr/>
            </a:pPr>
            <a:r>
              <a:rPr lang="en-US" dirty="0"/>
              <a:t>If my model is good, how many of my churners do I expect to capture in the top 3% of my churn score? </a:t>
            </a:r>
            <a:endParaRPr lang="en-US" sz="2000" dirty="0"/>
          </a:p>
          <a:p>
            <a:pPr marL="0" indent="0" eaLnBrk="1" hangingPunct="1">
              <a:buNone/>
              <a:defRPr/>
            </a:pPr>
            <a:endParaRPr lang="en-US" i="1" dirty="0"/>
          </a:p>
          <a:p>
            <a:pPr marL="0" indent="0">
              <a:buNone/>
            </a:pPr>
            <a:endParaRPr lang="en-US" dirty="0"/>
          </a:p>
        </p:txBody>
      </p:sp>
      <p:sp>
        <p:nvSpPr>
          <p:cNvPr id="4" name="Slide Number Placeholder 3">
            <a:extLst>
              <a:ext uri="{FF2B5EF4-FFF2-40B4-BE49-F238E27FC236}">
                <a16:creationId xmlns:a16="http://schemas.microsoft.com/office/drawing/2014/main" id="{A97C6690-841D-2BB9-B979-D1364C4B374A}"/>
              </a:ext>
            </a:extLst>
          </p:cNvPr>
          <p:cNvSpPr>
            <a:spLocks noGrp="1"/>
          </p:cNvSpPr>
          <p:nvPr>
            <p:ph type="sldNum" sz="quarter" idx="10"/>
          </p:nvPr>
        </p:nvSpPr>
        <p:spPr/>
        <p:txBody>
          <a:bodyPr/>
          <a:lstStyle/>
          <a:p>
            <a:fld id="{ABBEE3BA-F264-1746-880E-39AD601DF2B1}" type="slidenum">
              <a:rPr lang="en-US" smtClean="0"/>
              <a:t>55</a:t>
            </a:fld>
            <a:endParaRPr lang="en-US"/>
          </a:p>
        </p:txBody>
      </p:sp>
    </p:spTree>
    <p:extLst>
      <p:ext uri="{BB962C8B-B14F-4D97-AF65-F5344CB8AC3E}">
        <p14:creationId xmlns:p14="http://schemas.microsoft.com/office/powerpoint/2010/main" val="245317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205D-6481-DC0E-BE60-27061D19FAA5}"/>
              </a:ext>
            </a:extLst>
          </p:cNvPr>
          <p:cNvSpPr>
            <a:spLocks noGrp="1"/>
          </p:cNvSpPr>
          <p:nvPr>
            <p:ph type="title"/>
          </p:nvPr>
        </p:nvSpPr>
        <p:spPr/>
        <p:txBody>
          <a:bodyPr/>
          <a:lstStyle/>
          <a:p>
            <a:r>
              <a:rPr lang="en-US" dirty="0"/>
              <a:t>Lift Curve</a:t>
            </a:r>
          </a:p>
        </p:txBody>
      </p:sp>
      <p:sp>
        <p:nvSpPr>
          <p:cNvPr id="3" name="Content Placeholder 2">
            <a:extLst>
              <a:ext uri="{FF2B5EF4-FFF2-40B4-BE49-F238E27FC236}">
                <a16:creationId xmlns:a16="http://schemas.microsoft.com/office/drawing/2014/main" id="{B9996E97-CD50-0735-BB19-8B6914DBAA69}"/>
              </a:ext>
            </a:extLst>
          </p:cNvPr>
          <p:cNvSpPr>
            <a:spLocks noGrp="1"/>
          </p:cNvSpPr>
          <p:nvPr>
            <p:ph idx="1"/>
          </p:nvPr>
        </p:nvSpPr>
        <p:spPr>
          <a:xfrm>
            <a:off x="457200" y="865739"/>
            <a:ext cx="8378328" cy="2580617"/>
          </a:xfrm>
        </p:spPr>
        <p:txBody>
          <a:bodyPr/>
          <a:lstStyle/>
          <a:p>
            <a:r>
              <a:rPr lang="en-US" dirty="0"/>
              <a:t>Lift curves directly address this question</a:t>
            </a:r>
          </a:p>
          <a:p>
            <a:pPr lvl="1"/>
            <a:r>
              <a:rPr lang="en-US" dirty="0"/>
              <a:t>Very similar to ROC curves.  </a:t>
            </a:r>
          </a:p>
          <a:p>
            <a:pPr marL="0" indent="0" eaLnBrk="1" hangingPunct="1">
              <a:buNone/>
              <a:defRPr/>
            </a:pPr>
            <a:endParaRPr lang="en-US" sz="2000" dirty="0"/>
          </a:p>
          <a:p>
            <a:pPr marL="0" indent="0" eaLnBrk="1" hangingPunct="1">
              <a:buNone/>
              <a:defRPr/>
            </a:pPr>
            <a:r>
              <a:rPr lang="en-US" sz="2000" dirty="0"/>
              <a:t>Lift: improvement obtained over randomness (aka, the value of the model)</a:t>
            </a:r>
          </a:p>
          <a:p>
            <a:pPr marL="0" indent="0" eaLnBrk="1" hangingPunct="1">
              <a:buNone/>
              <a:defRPr/>
            </a:pPr>
            <a:endParaRPr lang="en-US" dirty="0"/>
          </a:p>
          <a:p>
            <a:pPr marL="0" indent="0" eaLnBrk="1" hangingPunct="1">
              <a:buNone/>
              <a:defRPr/>
            </a:pPr>
            <a:endParaRPr lang="en-US" sz="2000" dirty="0"/>
          </a:p>
          <a:p>
            <a:pPr marL="0" indent="0" eaLnBrk="1" hangingPunct="1">
              <a:buNone/>
              <a:defRPr/>
            </a:pPr>
            <a:r>
              <a:rPr lang="en-US" dirty="0"/>
              <a:t>To calculate the lift, we introduce *yet another* curve, the </a:t>
            </a:r>
            <a:r>
              <a:rPr lang="en-US" i="1" dirty="0"/>
              <a:t>cumulative response</a:t>
            </a:r>
            <a:r>
              <a:rPr lang="en-US" dirty="0"/>
              <a:t> curve…(also called </a:t>
            </a:r>
            <a:r>
              <a:rPr lang="en-US" i="1" dirty="0"/>
              <a:t>cumulative gains</a:t>
            </a:r>
            <a:r>
              <a:rPr lang="en-US" dirty="0"/>
              <a:t>)</a:t>
            </a:r>
          </a:p>
          <a:p>
            <a:pPr marL="0" indent="0" eaLnBrk="1" hangingPunct="1">
              <a:buNone/>
              <a:defRPr/>
            </a:pPr>
            <a:endParaRPr lang="en-US" sz="2000" dirty="0"/>
          </a:p>
          <a:p>
            <a:pPr marL="0" indent="0" eaLnBrk="1" hangingPunct="1">
              <a:buNone/>
              <a:defRPr/>
            </a:pPr>
            <a:r>
              <a:rPr lang="en-US" dirty="0"/>
              <a:t>Cumulative Response plots :</a:t>
            </a:r>
          </a:p>
          <a:p>
            <a:pPr marL="0" indent="0" eaLnBrk="1" hangingPunct="1">
              <a:buNone/>
              <a:defRPr/>
            </a:pPr>
            <a:r>
              <a:rPr lang="en-US" sz="2000" dirty="0"/>
              <a:t>- </a:t>
            </a:r>
            <a:r>
              <a:rPr lang="en-US" dirty="0"/>
              <a:t>True Positive Rate on y-axis (same as ROC)</a:t>
            </a:r>
          </a:p>
          <a:p>
            <a:pPr marL="0" indent="0" eaLnBrk="1" hangingPunct="1">
              <a:buNone/>
              <a:defRPr/>
            </a:pPr>
            <a:r>
              <a:rPr lang="en-US" sz="2000" dirty="0"/>
              <a:t>Vs.</a:t>
            </a:r>
          </a:p>
          <a:p>
            <a:pPr marL="0" indent="0" eaLnBrk="1" hangingPunct="1">
              <a:buNone/>
              <a:defRPr/>
            </a:pPr>
            <a:r>
              <a:rPr lang="en-US" dirty="0"/>
              <a:t>- Percentage of population targeted (simply – number of observations, does not depend on the model) </a:t>
            </a:r>
            <a:endParaRPr lang="en-US" sz="2000" dirty="0"/>
          </a:p>
          <a:p>
            <a:pPr marL="0" indent="0" eaLnBrk="1" hangingPunct="1">
              <a:buNone/>
              <a:defRPr/>
            </a:pPr>
            <a:endParaRPr lang="en-US" dirty="0"/>
          </a:p>
          <a:p>
            <a:endParaRPr lang="en-US" dirty="0"/>
          </a:p>
        </p:txBody>
      </p:sp>
      <p:sp>
        <p:nvSpPr>
          <p:cNvPr id="4" name="Slide Number Placeholder 3">
            <a:extLst>
              <a:ext uri="{FF2B5EF4-FFF2-40B4-BE49-F238E27FC236}">
                <a16:creationId xmlns:a16="http://schemas.microsoft.com/office/drawing/2014/main" id="{9FB9F0D5-AD6E-A908-6401-2ECB8625D8A1}"/>
              </a:ext>
            </a:extLst>
          </p:cNvPr>
          <p:cNvSpPr>
            <a:spLocks noGrp="1"/>
          </p:cNvSpPr>
          <p:nvPr>
            <p:ph type="sldNum" sz="quarter" idx="10"/>
          </p:nvPr>
        </p:nvSpPr>
        <p:spPr/>
        <p:txBody>
          <a:bodyPr/>
          <a:lstStyle/>
          <a:p>
            <a:fld id="{ABBEE3BA-F264-1746-880E-39AD601DF2B1}" type="slidenum">
              <a:rPr lang="en-US" smtClean="0"/>
              <a:t>56</a:t>
            </a:fld>
            <a:endParaRPr lang="en-US"/>
          </a:p>
        </p:txBody>
      </p:sp>
    </p:spTree>
    <p:extLst>
      <p:ext uri="{BB962C8B-B14F-4D97-AF65-F5344CB8AC3E}">
        <p14:creationId xmlns:p14="http://schemas.microsoft.com/office/powerpoint/2010/main" val="31648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a:xfrm>
            <a:off x="252337" y="72232"/>
            <a:ext cx="8610600" cy="809625"/>
          </a:xfrm>
        </p:spPr>
        <p:txBody>
          <a:bodyPr lIns="90487" tIns="44450" rIns="90487" bIns="44450" anchor="b">
            <a:normAutofit/>
          </a:bodyPr>
          <a:lstStyle/>
          <a:p>
            <a:pPr eaLnBrk="1" hangingPunct="1">
              <a:defRPr/>
            </a:pPr>
            <a:r>
              <a:rPr lang="en-US" sz="4000" dirty="0"/>
              <a:t>Cumulative response curves</a:t>
            </a:r>
          </a:p>
        </p:txBody>
      </p:sp>
      <p:sp>
        <p:nvSpPr>
          <p:cNvPr id="57348" name="Rectangle 4"/>
          <p:cNvSpPr>
            <a:spLocks noChangeArrowheads="1"/>
          </p:cNvSpPr>
          <p:nvPr/>
        </p:nvSpPr>
        <p:spPr bwMode="auto">
          <a:xfrm>
            <a:off x="0" y="4303713"/>
            <a:ext cx="1420813" cy="481012"/>
          </a:xfrm>
          <a:prstGeom prst="rect">
            <a:avLst/>
          </a:prstGeom>
          <a:noFill/>
          <a:ln w="12700">
            <a:noFill/>
            <a:miter lim="800000"/>
            <a:headEnd/>
            <a:tailEnd/>
          </a:ln>
        </p:spPr>
        <p:txBody>
          <a:bodyPr wrap="none" anchor="ctr"/>
          <a:lstStyle/>
          <a:p>
            <a:endParaRPr lang="en-US"/>
          </a:p>
        </p:txBody>
      </p:sp>
      <p:sp>
        <p:nvSpPr>
          <p:cNvPr id="57349" name="Line 5"/>
          <p:cNvSpPr>
            <a:spLocks noChangeShapeType="1"/>
          </p:cNvSpPr>
          <p:nvPr/>
        </p:nvSpPr>
        <p:spPr bwMode="auto">
          <a:xfrm flipV="1">
            <a:off x="12471400" y="3760788"/>
            <a:ext cx="0" cy="341312"/>
          </a:xfrm>
          <a:prstGeom prst="line">
            <a:avLst/>
          </a:prstGeom>
          <a:noFill/>
          <a:ln w="50800">
            <a:solidFill>
              <a:schemeClr val="tx1"/>
            </a:solidFill>
            <a:round/>
            <a:headEnd/>
            <a:tailEnd/>
          </a:ln>
        </p:spPr>
        <p:txBody>
          <a:bodyPr wrap="none" anchor="ctr"/>
          <a:lstStyle/>
          <a:p>
            <a:endParaRPr lang="en-US"/>
          </a:p>
        </p:txBody>
      </p:sp>
      <p:sp>
        <p:nvSpPr>
          <p:cNvPr id="57350" name="Rectangle 6"/>
          <p:cNvSpPr>
            <a:spLocks noChangeArrowheads="1"/>
          </p:cNvSpPr>
          <p:nvPr/>
        </p:nvSpPr>
        <p:spPr bwMode="auto">
          <a:xfrm>
            <a:off x="6236175" y="5280025"/>
            <a:ext cx="394338"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100</a:t>
            </a:r>
            <a:endParaRPr lang="en-US" sz="1000" i="0" dirty="0">
              <a:latin typeface="Helvetica" pitchFamily="34" charset="0"/>
            </a:endParaRPr>
          </a:p>
        </p:txBody>
      </p:sp>
      <p:sp>
        <p:nvSpPr>
          <p:cNvPr id="57351" name="Rectangle 7"/>
          <p:cNvSpPr>
            <a:spLocks noChangeArrowheads="1"/>
          </p:cNvSpPr>
          <p:nvPr/>
        </p:nvSpPr>
        <p:spPr bwMode="auto">
          <a:xfrm>
            <a:off x="3842792" y="5413375"/>
            <a:ext cx="109805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FF0000"/>
                </a:solidFill>
                <a:latin typeface="Helvetica" pitchFamily="34" charset="0"/>
              </a:rPr>
              <a:t>% targeted</a:t>
            </a:r>
          </a:p>
        </p:txBody>
      </p:sp>
      <p:sp>
        <p:nvSpPr>
          <p:cNvPr id="57352" name="Line 8"/>
          <p:cNvSpPr>
            <a:spLocks noChangeShapeType="1"/>
          </p:cNvSpPr>
          <p:nvPr/>
        </p:nvSpPr>
        <p:spPr bwMode="auto">
          <a:xfrm>
            <a:off x="2435225" y="1366838"/>
            <a:ext cx="63500" cy="0"/>
          </a:xfrm>
          <a:prstGeom prst="line">
            <a:avLst/>
          </a:prstGeom>
          <a:noFill/>
          <a:ln w="25400">
            <a:solidFill>
              <a:schemeClr val="tx1"/>
            </a:solidFill>
            <a:round/>
            <a:headEnd/>
            <a:tailEnd/>
          </a:ln>
        </p:spPr>
        <p:txBody>
          <a:bodyPr wrap="none" anchor="ctr"/>
          <a:lstStyle/>
          <a:p>
            <a:pPr>
              <a:buNone/>
            </a:pPr>
            <a:endParaRPr lang="en-US"/>
          </a:p>
        </p:txBody>
      </p:sp>
      <p:grpSp>
        <p:nvGrpSpPr>
          <p:cNvPr id="57353" name="Group 9"/>
          <p:cNvGrpSpPr>
            <a:grpSpLocks/>
          </p:cNvGrpSpPr>
          <p:nvPr/>
        </p:nvGrpSpPr>
        <p:grpSpPr bwMode="auto">
          <a:xfrm>
            <a:off x="2468563" y="1355725"/>
            <a:ext cx="3994150" cy="3951288"/>
            <a:chOff x="592" y="931"/>
            <a:chExt cx="2516" cy="2489"/>
          </a:xfrm>
        </p:grpSpPr>
        <p:grpSp>
          <p:nvGrpSpPr>
            <p:cNvPr id="57398" name="Group 10"/>
            <p:cNvGrpSpPr>
              <a:grpSpLocks/>
            </p:cNvGrpSpPr>
            <p:nvPr/>
          </p:nvGrpSpPr>
          <p:grpSpPr bwMode="auto">
            <a:xfrm>
              <a:off x="592" y="948"/>
              <a:ext cx="2490" cy="2472"/>
              <a:chOff x="592" y="948"/>
              <a:chExt cx="2490" cy="2472"/>
            </a:xfrm>
          </p:grpSpPr>
          <p:sp>
            <p:nvSpPr>
              <p:cNvPr id="57402" name="Line 11"/>
              <p:cNvSpPr>
                <a:spLocks noChangeShapeType="1"/>
              </p:cNvSpPr>
              <p:nvPr/>
            </p:nvSpPr>
            <p:spPr bwMode="auto">
              <a:xfrm>
                <a:off x="592" y="948"/>
                <a:ext cx="0" cy="2450"/>
              </a:xfrm>
              <a:prstGeom prst="line">
                <a:avLst/>
              </a:prstGeom>
              <a:noFill/>
              <a:ln w="25400">
                <a:solidFill>
                  <a:schemeClr val="tx1"/>
                </a:solidFill>
                <a:round/>
                <a:headEnd/>
                <a:tailEnd/>
              </a:ln>
            </p:spPr>
            <p:txBody>
              <a:bodyPr wrap="none" anchor="ctr"/>
              <a:lstStyle/>
              <a:p>
                <a:pPr>
                  <a:buNone/>
                </a:pPr>
                <a:endParaRPr lang="en-US"/>
              </a:p>
            </p:txBody>
          </p:sp>
          <p:sp>
            <p:nvSpPr>
              <p:cNvPr id="57403" name="Line 12"/>
              <p:cNvSpPr>
                <a:spLocks noChangeShapeType="1"/>
              </p:cNvSpPr>
              <p:nvPr/>
            </p:nvSpPr>
            <p:spPr bwMode="auto">
              <a:xfrm>
                <a:off x="599" y="3420"/>
                <a:ext cx="2483" cy="0"/>
              </a:xfrm>
              <a:prstGeom prst="line">
                <a:avLst/>
              </a:prstGeom>
              <a:noFill/>
              <a:ln w="25400">
                <a:solidFill>
                  <a:schemeClr val="tx1"/>
                </a:solidFill>
                <a:round/>
                <a:headEnd/>
                <a:tailEnd/>
              </a:ln>
            </p:spPr>
            <p:txBody>
              <a:bodyPr wrap="none" anchor="ctr"/>
              <a:lstStyle/>
              <a:p>
                <a:pPr>
                  <a:buNone/>
                </a:pPr>
                <a:endParaRPr lang="en-US"/>
              </a:p>
            </p:txBody>
          </p:sp>
        </p:grpSp>
        <p:grpSp>
          <p:nvGrpSpPr>
            <p:cNvPr id="57399" name="Group 13"/>
            <p:cNvGrpSpPr>
              <a:grpSpLocks/>
            </p:cNvGrpSpPr>
            <p:nvPr/>
          </p:nvGrpSpPr>
          <p:grpSpPr bwMode="auto">
            <a:xfrm>
              <a:off x="593" y="931"/>
              <a:ext cx="2515" cy="2488"/>
              <a:chOff x="593" y="931"/>
              <a:chExt cx="2515" cy="2488"/>
            </a:xfrm>
          </p:grpSpPr>
          <p:sp>
            <p:nvSpPr>
              <p:cNvPr id="57400" name="Line 14"/>
              <p:cNvSpPr>
                <a:spLocks noChangeShapeType="1"/>
              </p:cNvSpPr>
              <p:nvPr/>
            </p:nvSpPr>
            <p:spPr bwMode="auto">
              <a:xfrm flipV="1">
                <a:off x="3098" y="937"/>
                <a:ext cx="0" cy="2482"/>
              </a:xfrm>
              <a:prstGeom prst="line">
                <a:avLst/>
              </a:prstGeom>
              <a:noFill/>
              <a:ln w="12700">
                <a:solidFill>
                  <a:schemeClr val="tx1"/>
                </a:solidFill>
                <a:prstDash val="sysDot"/>
                <a:round/>
                <a:headEnd/>
                <a:tailEnd/>
              </a:ln>
            </p:spPr>
            <p:txBody>
              <a:bodyPr wrap="none" anchor="ctr"/>
              <a:lstStyle/>
              <a:p>
                <a:pPr>
                  <a:buNone/>
                </a:pPr>
                <a:endParaRPr lang="en-US"/>
              </a:p>
            </p:txBody>
          </p:sp>
          <p:sp>
            <p:nvSpPr>
              <p:cNvPr id="57401" name="Line 15"/>
              <p:cNvSpPr>
                <a:spLocks noChangeShapeType="1"/>
              </p:cNvSpPr>
              <p:nvPr/>
            </p:nvSpPr>
            <p:spPr bwMode="auto">
              <a:xfrm flipH="1">
                <a:off x="593" y="931"/>
                <a:ext cx="2515" cy="0"/>
              </a:xfrm>
              <a:prstGeom prst="line">
                <a:avLst/>
              </a:prstGeom>
              <a:noFill/>
              <a:ln w="12700">
                <a:solidFill>
                  <a:schemeClr val="tx1"/>
                </a:solidFill>
                <a:prstDash val="sysDot"/>
                <a:round/>
                <a:headEnd/>
                <a:tailEnd/>
              </a:ln>
            </p:spPr>
            <p:txBody>
              <a:bodyPr wrap="none" anchor="ctr"/>
              <a:lstStyle/>
              <a:p>
                <a:pPr>
                  <a:buNone/>
                </a:pPr>
                <a:endParaRPr lang="en-US"/>
              </a:p>
            </p:txBody>
          </p:sp>
        </p:grpSp>
      </p:grpSp>
      <p:sp>
        <p:nvSpPr>
          <p:cNvPr id="57354" name="Freeform 16"/>
          <p:cNvSpPr>
            <a:spLocks/>
          </p:cNvSpPr>
          <p:nvPr/>
        </p:nvSpPr>
        <p:spPr bwMode="auto">
          <a:xfrm>
            <a:off x="2471738" y="1355725"/>
            <a:ext cx="3976687" cy="3935413"/>
          </a:xfrm>
          <a:custGeom>
            <a:avLst/>
            <a:gdLst>
              <a:gd name="T0" fmla="*/ 0 w 2505"/>
              <a:gd name="T1" fmla="*/ 2147483647 h 2479"/>
              <a:gd name="T2" fmla="*/ 2147483647 w 2505"/>
              <a:gd name="T3" fmla="*/ 2147483647 h 2479"/>
              <a:gd name="T4" fmla="*/ 2147483647 w 2505"/>
              <a:gd name="T5" fmla="*/ 2147483647 h 2479"/>
              <a:gd name="T6" fmla="*/ 2147483647 w 2505"/>
              <a:gd name="T7" fmla="*/ 2147483647 h 2479"/>
              <a:gd name="T8" fmla="*/ 2147483647 w 2505"/>
              <a:gd name="T9" fmla="*/ 2147483647 h 2479"/>
              <a:gd name="T10" fmla="*/ 2147483647 w 2505"/>
              <a:gd name="T11" fmla="*/ 2147483647 h 2479"/>
              <a:gd name="T12" fmla="*/ 2147483647 w 2505"/>
              <a:gd name="T13" fmla="*/ 0 h 2479"/>
              <a:gd name="T14" fmla="*/ 2147483647 w 2505"/>
              <a:gd name="T15" fmla="*/ 2147483647 h 2479"/>
              <a:gd name="T16" fmla="*/ 0 60000 65536"/>
              <a:gd name="T17" fmla="*/ 0 60000 65536"/>
              <a:gd name="T18" fmla="*/ 0 60000 65536"/>
              <a:gd name="T19" fmla="*/ 0 60000 65536"/>
              <a:gd name="T20" fmla="*/ 0 60000 65536"/>
              <a:gd name="T21" fmla="*/ 0 60000 65536"/>
              <a:gd name="T22" fmla="*/ 0 60000 65536"/>
              <a:gd name="T23" fmla="*/ 0 60000 65536"/>
              <a:gd name="T24" fmla="*/ 0 w 2505"/>
              <a:gd name="T25" fmla="*/ 0 h 2479"/>
              <a:gd name="T26" fmla="*/ 2505 w 2505"/>
              <a:gd name="T27" fmla="*/ 2479 h 24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05" h="2479">
                <a:moveTo>
                  <a:pt x="0" y="2478"/>
                </a:moveTo>
                <a:lnTo>
                  <a:pt x="227" y="1720"/>
                </a:lnTo>
                <a:lnTo>
                  <a:pt x="542" y="1256"/>
                </a:lnTo>
                <a:lnTo>
                  <a:pt x="1055" y="735"/>
                </a:lnTo>
                <a:lnTo>
                  <a:pt x="1577" y="453"/>
                </a:lnTo>
                <a:lnTo>
                  <a:pt x="2198" y="170"/>
                </a:lnTo>
                <a:lnTo>
                  <a:pt x="2494" y="0"/>
                </a:lnTo>
                <a:lnTo>
                  <a:pt x="2504" y="11"/>
                </a:lnTo>
              </a:path>
            </a:pathLst>
          </a:custGeom>
          <a:noFill/>
          <a:ln w="25400" cap="rnd" cmpd="sng">
            <a:solidFill>
              <a:srgbClr val="9966FF"/>
            </a:solidFill>
            <a:prstDash val="solid"/>
            <a:round/>
            <a:headEnd type="none" w="med" len="med"/>
            <a:tailEnd type="none" w="med" len="med"/>
          </a:ln>
        </p:spPr>
        <p:txBody>
          <a:bodyPr/>
          <a:lstStyle/>
          <a:p>
            <a:pPr>
              <a:buNone/>
            </a:pPr>
            <a:endParaRPr lang="en-US"/>
          </a:p>
        </p:txBody>
      </p:sp>
      <p:sp>
        <p:nvSpPr>
          <p:cNvPr id="57355" name="Freeform 17"/>
          <p:cNvSpPr>
            <a:spLocks/>
          </p:cNvSpPr>
          <p:nvPr/>
        </p:nvSpPr>
        <p:spPr bwMode="auto">
          <a:xfrm>
            <a:off x="2548754" y="1368013"/>
            <a:ext cx="3946525" cy="3935413"/>
          </a:xfrm>
          <a:custGeom>
            <a:avLst/>
            <a:gdLst>
              <a:gd name="T0" fmla="*/ 0 w 2486"/>
              <a:gd name="T1" fmla="*/ 2147483647 h 2479"/>
              <a:gd name="T2" fmla="*/ 2147483647 w 2486"/>
              <a:gd name="T3" fmla="*/ 2147483647 h 2479"/>
              <a:gd name="T4" fmla="*/ 2147483647 w 2486"/>
              <a:gd name="T5" fmla="*/ 0 h 2479"/>
              <a:gd name="T6" fmla="*/ 0 60000 65536"/>
              <a:gd name="T7" fmla="*/ 0 60000 65536"/>
              <a:gd name="T8" fmla="*/ 0 60000 65536"/>
              <a:gd name="T9" fmla="*/ 0 w 2486"/>
              <a:gd name="T10" fmla="*/ 0 h 2479"/>
              <a:gd name="T11" fmla="*/ 2486 w 2486"/>
              <a:gd name="T12" fmla="*/ 2479 h 2479"/>
            </a:gdLst>
            <a:ahLst/>
            <a:cxnLst>
              <a:cxn ang="T6">
                <a:pos x="T0" y="T1"/>
              </a:cxn>
              <a:cxn ang="T7">
                <a:pos x="T2" y="T3"/>
              </a:cxn>
              <a:cxn ang="T8">
                <a:pos x="T4" y="T5"/>
              </a:cxn>
            </a:cxnLst>
            <a:rect l="T9" t="T10" r="T11" b="T12"/>
            <a:pathLst>
              <a:path w="2486" h="2479">
                <a:moveTo>
                  <a:pt x="0" y="2478"/>
                </a:moveTo>
                <a:lnTo>
                  <a:pt x="2485" y="23"/>
                </a:lnTo>
                <a:lnTo>
                  <a:pt x="2485" y="0"/>
                </a:lnTo>
              </a:path>
            </a:pathLst>
          </a:custGeom>
          <a:noFill/>
          <a:ln w="12700" cap="rnd" cmpd="sng">
            <a:solidFill>
              <a:schemeClr val="tx1"/>
            </a:solidFill>
            <a:prstDash val="solid"/>
            <a:round/>
            <a:headEnd type="none" w="med" len="med"/>
            <a:tailEnd type="none" w="med" len="med"/>
          </a:ln>
        </p:spPr>
        <p:txBody>
          <a:bodyPr/>
          <a:lstStyle/>
          <a:p>
            <a:pPr>
              <a:buNone/>
            </a:pPr>
            <a:endParaRPr lang="en-US"/>
          </a:p>
        </p:txBody>
      </p:sp>
      <p:sp>
        <p:nvSpPr>
          <p:cNvPr id="57356" name="Freeform 18"/>
          <p:cNvSpPr>
            <a:spLocks/>
          </p:cNvSpPr>
          <p:nvPr/>
        </p:nvSpPr>
        <p:spPr bwMode="auto">
          <a:xfrm>
            <a:off x="2471738" y="1374775"/>
            <a:ext cx="3976687" cy="3933825"/>
          </a:xfrm>
          <a:custGeom>
            <a:avLst/>
            <a:gdLst>
              <a:gd name="T0" fmla="*/ 0 w 2505"/>
              <a:gd name="T1" fmla="*/ 2147483647 h 2478"/>
              <a:gd name="T2" fmla="*/ 2147483647 w 2505"/>
              <a:gd name="T3" fmla="*/ 2147483647 h 2478"/>
              <a:gd name="T4" fmla="*/ 2147483647 w 2505"/>
              <a:gd name="T5" fmla="*/ 2147483647 h 2478"/>
              <a:gd name="T6" fmla="*/ 2147483647 w 2505"/>
              <a:gd name="T7" fmla="*/ 2147483647 h 2478"/>
              <a:gd name="T8" fmla="*/ 2147483647 w 2505"/>
              <a:gd name="T9" fmla="*/ 2147483647 h 2478"/>
              <a:gd name="T10" fmla="*/ 2147483647 w 2505"/>
              <a:gd name="T11" fmla="*/ 0 h 2478"/>
              <a:gd name="T12" fmla="*/ 0 60000 65536"/>
              <a:gd name="T13" fmla="*/ 0 60000 65536"/>
              <a:gd name="T14" fmla="*/ 0 60000 65536"/>
              <a:gd name="T15" fmla="*/ 0 60000 65536"/>
              <a:gd name="T16" fmla="*/ 0 60000 65536"/>
              <a:gd name="T17" fmla="*/ 0 60000 65536"/>
              <a:gd name="T18" fmla="*/ 0 w 2505"/>
              <a:gd name="T19" fmla="*/ 0 h 2478"/>
              <a:gd name="T20" fmla="*/ 2505 w 2505"/>
              <a:gd name="T21" fmla="*/ 2478 h 2478"/>
            </a:gdLst>
            <a:ahLst/>
            <a:cxnLst>
              <a:cxn ang="T12">
                <a:pos x="T0" y="T1"/>
              </a:cxn>
              <a:cxn ang="T13">
                <a:pos x="T2" y="T3"/>
              </a:cxn>
              <a:cxn ang="T14">
                <a:pos x="T4" y="T5"/>
              </a:cxn>
              <a:cxn ang="T15">
                <a:pos x="T6" y="T7"/>
              </a:cxn>
              <a:cxn ang="T16">
                <a:pos x="T8" y="T9"/>
              </a:cxn>
              <a:cxn ang="T17">
                <a:pos x="T10" y="T11"/>
              </a:cxn>
            </a:cxnLst>
            <a:rect l="T18" t="T19" r="T20" b="T21"/>
            <a:pathLst>
              <a:path w="2505" h="2478">
                <a:moveTo>
                  <a:pt x="0" y="2477"/>
                </a:moveTo>
                <a:lnTo>
                  <a:pt x="69" y="1878"/>
                </a:lnTo>
                <a:lnTo>
                  <a:pt x="168" y="1493"/>
                </a:lnTo>
                <a:lnTo>
                  <a:pt x="444" y="1142"/>
                </a:lnTo>
                <a:lnTo>
                  <a:pt x="1173" y="735"/>
                </a:lnTo>
                <a:lnTo>
                  <a:pt x="2504" y="0"/>
                </a:lnTo>
              </a:path>
            </a:pathLst>
          </a:custGeom>
          <a:noFill/>
          <a:ln w="25400" cap="rnd" cmpd="sng">
            <a:solidFill>
              <a:srgbClr val="00FF00"/>
            </a:solidFill>
            <a:prstDash val="solid"/>
            <a:round/>
            <a:headEnd type="none" w="med" len="med"/>
            <a:tailEnd type="none" w="med" len="med"/>
          </a:ln>
        </p:spPr>
        <p:txBody>
          <a:bodyPr/>
          <a:lstStyle/>
          <a:p>
            <a:pPr>
              <a:buNone/>
            </a:pPr>
            <a:endParaRPr lang="en-US"/>
          </a:p>
        </p:txBody>
      </p:sp>
      <p:sp>
        <p:nvSpPr>
          <p:cNvPr id="57357" name="Freeform 19"/>
          <p:cNvSpPr>
            <a:spLocks/>
          </p:cNvSpPr>
          <p:nvPr/>
        </p:nvSpPr>
        <p:spPr bwMode="auto">
          <a:xfrm>
            <a:off x="2486025" y="1355725"/>
            <a:ext cx="3930650" cy="3952875"/>
          </a:xfrm>
          <a:custGeom>
            <a:avLst/>
            <a:gdLst>
              <a:gd name="T0" fmla="*/ 0 w 2476"/>
              <a:gd name="T1" fmla="*/ 2147483647 h 2490"/>
              <a:gd name="T2" fmla="*/ 2147483647 w 2476"/>
              <a:gd name="T3" fmla="*/ 2147483647 h 2490"/>
              <a:gd name="T4" fmla="*/ 2147483647 w 2476"/>
              <a:gd name="T5" fmla="*/ 2147483647 h 2490"/>
              <a:gd name="T6" fmla="*/ 2147483647 w 2476"/>
              <a:gd name="T7" fmla="*/ 2147483647 h 2490"/>
              <a:gd name="T8" fmla="*/ 2147483647 w 2476"/>
              <a:gd name="T9" fmla="*/ 2147483647 h 2490"/>
              <a:gd name="T10" fmla="*/ 2147483647 w 2476"/>
              <a:gd name="T11" fmla="*/ 2147483647 h 2490"/>
              <a:gd name="T12" fmla="*/ 2147483647 w 2476"/>
              <a:gd name="T13" fmla="*/ 2147483647 h 2490"/>
              <a:gd name="T14" fmla="*/ 2147483647 w 2476"/>
              <a:gd name="T15" fmla="*/ 0 h 2490"/>
              <a:gd name="T16" fmla="*/ 2147483647 w 2476"/>
              <a:gd name="T17" fmla="*/ 0 h 24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76"/>
              <a:gd name="T28" fmla="*/ 0 h 2490"/>
              <a:gd name="T29" fmla="*/ 2476 w 2476"/>
              <a:gd name="T30" fmla="*/ 2490 h 24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76" h="2490">
                <a:moveTo>
                  <a:pt x="0" y="2489"/>
                </a:moveTo>
                <a:lnTo>
                  <a:pt x="197" y="2104"/>
                </a:lnTo>
                <a:lnTo>
                  <a:pt x="503" y="1629"/>
                </a:lnTo>
                <a:lnTo>
                  <a:pt x="956" y="1018"/>
                </a:lnTo>
                <a:lnTo>
                  <a:pt x="1164" y="781"/>
                </a:lnTo>
                <a:lnTo>
                  <a:pt x="1607" y="249"/>
                </a:lnTo>
                <a:lnTo>
                  <a:pt x="1913" y="102"/>
                </a:lnTo>
                <a:lnTo>
                  <a:pt x="2465" y="0"/>
                </a:lnTo>
                <a:lnTo>
                  <a:pt x="2475" y="0"/>
                </a:lnTo>
              </a:path>
            </a:pathLst>
          </a:custGeom>
          <a:noFill/>
          <a:ln w="25400" cap="rnd" cmpd="sng">
            <a:solidFill>
              <a:schemeClr val="tx1"/>
            </a:solidFill>
            <a:prstDash val="solid"/>
            <a:round/>
            <a:headEnd type="none" w="med" len="med"/>
            <a:tailEnd type="none" w="med" len="med"/>
          </a:ln>
        </p:spPr>
        <p:txBody>
          <a:bodyPr/>
          <a:lstStyle/>
          <a:p>
            <a:pPr>
              <a:buNone/>
            </a:pPr>
            <a:endParaRPr lang="en-US"/>
          </a:p>
        </p:txBody>
      </p:sp>
      <p:sp>
        <p:nvSpPr>
          <p:cNvPr id="57358" name="Rectangle 20"/>
          <p:cNvSpPr>
            <a:spLocks noChangeArrowheads="1"/>
          </p:cNvSpPr>
          <p:nvPr/>
        </p:nvSpPr>
        <p:spPr bwMode="auto">
          <a:xfrm rot="-5400000">
            <a:off x="1357003" y="3015251"/>
            <a:ext cx="1705594" cy="305212"/>
          </a:xfrm>
          <a:prstGeom prst="rect">
            <a:avLst/>
          </a:prstGeom>
          <a:noFill/>
          <a:ln w="12700">
            <a:noFill/>
            <a:miter lim="800000"/>
            <a:headEnd/>
            <a:tailEnd/>
          </a:ln>
        </p:spPr>
        <p:txBody>
          <a:bodyPr wrap="none" lIns="90487" tIns="44450" rIns="90487" bIns="44450">
            <a:spAutoFit/>
          </a:bodyPr>
          <a:lstStyle/>
          <a:p>
            <a:pPr algn="ctr">
              <a:buNone/>
            </a:pPr>
            <a:r>
              <a:rPr lang="en-US" sz="1400" b="1" i="0">
                <a:latin typeface="Helvetica" pitchFamily="34" charset="0"/>
              </a:rPr>
              <a:t>true positive (TP)</a:t>
            </a:r>
          </a:p>
        </p:txBody>
      </p:sp>
      <p:sp>
        <p:nvSpPr>
          <p:cNvPr id="57359" name="Line 21"/>
          <p:cNvSpPr>
            <a:spLocks noChangeShapeType="1"/>
          </p:cNvSpPr>
          <p:nvPr/>
        </p:nvSpPr>
        <p:spPr bwMode="auto">
          <a:xfrm>
            <a:off x="2424113" y="3316288"/>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0" name="Line 22"/>
          <p:cNvSpPr>
            <a:spLocks noChangeShapeType="1"/>
          </p:cNvSpPr>
          <p:nvPr/>
        </p:nvSpPr>
        <p:spPr bwMode="auto">
          <a:xfrm>
            <a:off x="2424113" y="209867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1" name="Line 23"/>
          <p:cNvSpPr>
            <a:spLocks noChangeShapeType="1"/>
          </p:cNvSpPr>
          <p:nvPr/>
        </p:nvSpPr>
        <p:spPr bwMode="auto">
          <a:xfrm>
            <a:off x="2424113" y="2887663"/>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2" name="Line 24"/>
          <p:cNvSpPr>
            <a:spLocks noChangeShapeType="1"/>
          </p:cNvSpPr>
          <p:nvPr/>
        </p:nvSpPr>
        <p:spPr bwMode="auto">
          <a:xfrm>
            <a:off x="2424113" y="248602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3" name="Line 25"/>
          <p:cNvSpPr>
            <a:spLocks noChangeShapeType="1"/>
          </p:cNvSpPr>
          <p:nvPr/>
        </p:nvSpPr>
        <p:spPr bwMode="auto">
          <a:xfrm>
            <a:off x="2424113" y="366077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4" name="Line 26"/>
          <p:cNvSpPr>
            <a:spLocks noChangeShapeType="1"/>
          </p:cNvSpPr>
          <p:nvPr/>
        </p:nvSpPr>
        <p:spPr bwMode="auto">
          <a:xfrm>
            <a:off x="2424113" y="4021138"/>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5" name="Line 27"/>
          <p:cNvSpPr>
            <a:spLocks noChangeShapeType="1"/>
          </p:cNvSpPr>
          <p:nvPr/>
        </p:nvSpPr>
        <p:spPr bwMode="auto">
          <a:xfrm>
            <a:off x="2424113" y="4421188"/>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6" name="Line 28"/>
          <p:cNvSpPr>
            <a:spLocks noChangeShapeType="1"/>
          </p:cNvSpPr>
          <p:nvPr/>
        </p:nvSpPr>
        <p:spPr bwMode="auto">
          <a:xfrm>
            <a:off x="2424113" y="4835525"/>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7" name="Line 29"/>
          <p:cNvSpPr>
            <a:spLocks noChangeShapeType="1"/>
          </p:cNvSpPr>
          <p:nvPr/>
        </p:nvSpPr>
        <p:spPr bwMode="auto">
          <a:xfrm>
            <a:off x="2424113" y="1725613"/>
            <a:ext cx="63500" cy="0"/>
          </a:xfrm>
          <a:prstGeom prst="line">
            <a:avLst/>
          </a:prstGeom>
          <a:noFill/>
          <a:ln w="25400">
            <a:solidFill>
              <a:schemeClr val="tx1"/>
            </a:solidFill>
            <a:round/>
            <a:headEnd/>
            <a:tailEnd/>
          </a:ln>
        </p:spPr>
        <p:txBody>
          <a:bodyPr wrap="none" anchor="ctr"/>
          <a:lstStyle/>
          <a:p>
            <a:pPr>
              <a:buNone/>
            </a:pPr>
            <a:endParaRPr lang="en-US"/>
          </a:p>
        </p:txBody>
      </p:sp>
      <p:sp>
        <p:nvSpPr>
          <p:cNvPr id="57368" name="Line 30"/>
          <p:cNvSpPr>
            <a:spLocks noChangeShapeType="1"/>
          </p:cNvSpPr>
          <p:nvPr/>
        </p:nvSpPr>
        <p:spPr bwMode="auto">
          <a:xfrm flipV="1">
            <a:off x="2882900"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69" name="Line 31"/>
          <p:cNvSpPr>
            <a:spLocks noChangeShapeType="1"/>
          </p:cNvSpPr>
          <p:nvPr/>
        </p:nvSpPr>
        <p:spPr bwMode="auto">
          <a:xfrm flipV="1">
            <a:off x="5605463" y="5237163"/>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0" name="Line 32"/>
          <p:cNvSpPr>
            <a:spLocks noChangeShapeType="1"/>
          </p:cNvSpPr>
          <p:nvPr/>
        </p:nvSpPr>
        <p:spPr bwMode="auto">
          <a:xfrm flipV="1">
            <a:off x="3254375"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1" name="Line 33"/>
          <p:cNvSpPr>
            <a:spLocks noChangeShapeType="1"/>
          </p:cNvSpPr>
          <p:nvPr/>
        </p:nvSpPr>
        <p:spPr bwMode="auto">
          <a:xfrm flipV="1">
            <a:off x="4400550"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2" name="Line 34"/>
          <p:cNvSpPr>
            <a:spLocks noChangeShapeType="1"/>
          </p:cNvSpPr>
          <p:nvPr/>
        </p:nvSpPr>
        <p:spPr bwMode="auto">
          <a:xfrm flipV="1">
            <a:off x="4818063"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3" name="Line 35"/>
          <p:cNvSpPr>
            <a:spLocks noChangeShapeType="1"/>
          </p:cNvSpPr>
          <p:nvPr/>
        </p:nvSpPr>
        <p:spPr bwMode="auto">
          <a:xfrm flipV="1">
            <a:off x="3995738"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4" name="Line 36"/>
          <p:cNvSpPr>
            <a:spLocks noChangeShapeType="1"/>
          </p:cNvSpPr>
          <p:nvPr/>
        </p:nvSpPr>
        <p:spPr bwMode="auto">
          <a:xfrm flipV="1">
            <a:off x="3602038"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5" name="Line 37"/>
          <p:cNvSpPr>
            <a:spLocks noChangeShapeType="1"/>
          </p:cNvSpPr>
          <p:nvPr/>
        </p:nvSpPr>
        <p:spPr bwMode="auto">
          <a:xfrm flipV="1">
            <a:off x="5222875"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6" name="Line 38"/>
          <p:cNvSpPr>
            <a:spLocks noChangeShapeType="1"/>
          </p:cNvSpPr>
          <p:nvPr/>
        </p:nvSpPr>
        <p:spPr bwMode="auto">
          <a:xfrm flipV="1">
            <a:off x="6011863" y="5222875"/>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7" name="Line 39"/>
          <p:cNvSpPr>
            <a:spLocks noChangeShapeType="1"/>
          </p:cNvSpPr>
          <p:nvPr/>
        </p:nvSpPr>
        <p:spPr bwMode="auto">
          <a:xfrm flipV="1">
            <a:off x="6462713" y="5237163"/>
            <a:ext cx="0" cy="136525"/>
          </a:xfrm>
          <a:prstGeom prst="line">
            <a:avLst/>
          </a:prstGeom>
          <a:noFill/>
          <a:ln w="25400">
            <a:solidFill>
              <a:schemeClr val="tx1"/>
            </a:solidFill>
            <a:round/>
            <a:headEnd/>
            <a:tailEnd/>
          </a:ln>
        </p:spPr>
        <p:txBody>
          <a:bodyPr wrap="none" anchor="ctr"/>
          <a:lstStyle/>
          <a:p>
            <a:pPr>
              <a:buNone/>
            </a:pPr>
            <a:endParaRPr lang="en-US"/>
          </a:p>
        </p:txBody>
      </p:sp>
      <p:sp>
        <p:nvSpPr>
          <p:cNvPr id="57378" name="Rectangle 40"/>
          <p:cNvSpPr>
            <a:spLocks noChangeArrowheads="1"/>
          </p:cNvSpPr>
          <p:nvPr/>
        </p:nvSpPr>
        <p:spPr bwMode="auto">
          <a:xfrm>
            <a:off x="2710678" y="5407025"/>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a:t>
            </a:r>
            <a:endParaRPr lang="en-US" sz="1000" i="0" dirty="0">
              <a:latin typeface="Helvetica" pitchFamily="34" charset="0"/>
            </a:endParaRPr>
          </a:p>
        </p:txBody>
      </p:sp>
      <p:sp>
        <p:nvSpPr>
          <p:cNvPr id="57379" name="Rectangle 41"/>
          <p:cNvSpPr>
            <a:spLocks noChangeArrowheads="1"/>
          </p:cNvSpPr>
          <p:nvPr/>
        </p:nvSpPr>
        <p:spPr bwMode="auto">
          <a:xfrm>
            <a:off x="3069453" y="5407025"/>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20</a:t>
            </a:r>
          </a:p>
        </p:txBody>
      </p:sp>
      <p:sp>
        <p:nvSpPr>
          <p:cNvPr id="57380" name="Rectangle 42"/>
          <p:cNvSpPr>
            <a:spLocks noChangeArrowheads="1"/>
          </p:cNvSpPr>
          <p:nvPr/>
        </p:nvSpPr>
        <p:spPr bwMode="auto">
          <a:xfrm>
            <a:off x="2050278" y="4287838"/>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20</a:t>
            </a:r>
          </a:p>
        </p:txBody>
      </p:sp>
      <p:sp>
        <p:nvSpPr>
          <p:cNvPr id="57381" name="Rectangle 43"/>
          <p:cNvSpPr>
            <a:spLocks noChangeArrowheads="1"/>
          </p:cNvSpPr>
          <p:nvPr/>
        </p:nvSpPr>
        <p:spPr bwMode="auto">
          <a:xfrm>
            <a:off x="2050278" y="4716463"/>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a:t>
            </a:r>
            <a:endParaRPr lang="en-US" sz="1000" i="0" dirty="0">
              <a:latin typeface="Helvetica" pitchFamily="34" charset="0"/>
            </a:endParaRPr>
          </a:p>
        </p:txBody>
      </p:sp>
      <p:sp>
        <p:nvSpPr>
          <p:cNvPr id="57382" name="Rectangle 44"/>
          <p:cNvSpPr>
            <a:spLocks noChangeArrowheads="1"/>
          </p:cNvSpPr>
          <p:nvPr/>
        </p:nvSpPr>
        <p:spPr bwMode="auto">
          <a:xfrm>
            <a:off x="5444353" y="5448300"/>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80</a:t>
            </a:r>
          </a:p>
        </p:txBody>
      </p:sp>
      <p:sp>
        <p:nvSpPr>
          <p:cNvPr id="57383" name="Rectangle 45"/>
          <p:cNvSpPr>
            <a:spLocks noChangeArrowheads="1"/>
          </p:cNvSpPr>
          <p:nvPr/>
        </p:nvSpPr>
        <p:spPr bwMode="auto">
          <a:xfrm>
            <a:off x="5838053" y="5462588"/>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90</a:t>
            </a:r>
          </a:p>
        </p:txBody>
      </p:sp>
      <p:sp>
        <p:nvSpPr>
          <p:cNvPr id="57384" name="Rectangle 46"/>
          <p:cNvSpPr>
            <a:spLocks noChangeArrowheads="1"/>
          </p:cNvSpPr>
          <p:nvPr/>
        </p:nvSpPr>
        <p:spPr bwMode="auto">
          <a:xfrm>
            <a:off x="2003900" y="1274763"/>
            <a:ext cx="394338"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100</a:t>
            </a:r>
            <a:endParaRPr lang="en-US" sz="1000" i="0" dirty="0">
              <a:latin typeface="Helvetica" pitchFamily="34" charset="0"/>
            </a:endParaRPr>
          </a:p>
        </p:txBody>
      </p:sp>
      <p:sp>
        <p:nvSpPr>
          <p:cNvPr id="57385" name="Rectangle 47"/>
          <p:cNvSpPr>
            <a:spLocks noChangeArrowheads="1"/>
          </p:cNvSpPr>
          <p:nvPr/>
        </p:nvSpPr>
        <p:spPr bwMode="auto">
          <a:xfrm>
            <a:off x="2050278" y="1606550"/>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90</a:t>
            </a:r>
          </a:p>
        </p:txBody>
      </p:sp>
      <p:sp>
        <p:nvSpPr>
          <p:cNvPr id="57386" name="Rectangle 48"/>
          <p:cNvSpPr>
            <a:spLocks noChangeArrowheads="1"/>
          </p:cNvSpPr>
          <p:nvPr/>
        </p:nvSpPr>
        <p:spPr bwMode="auto">
          <a:xfrm>
            <a:off x="2039166" y="1965325"/>
            <a:ext cx="323806"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80</a:t>
            </a:r>
          </a:p>
        </p:txBody>
      </p:sp>
      <p:sp>
        <p:nvSpPr>
          <p:cNvPr id="57387" name="Rectangle 49"/>
          <p:cNvSpPr>
            <a:spLocks noChangeArrowheads="1"/>
          </p:cNvSpPr>
          <p:nvPr/>
        </p:nvSpPr>
        <p:spPr bwMode="auto">
          <a:xfrm>
            <a:off x="2340338" y="5407025"/>
            <a:ext cx="253273"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0</a:t>
            </a:r>
          </a:p>
        </p:txBody>
      </p:sp>
      <p:sp>
        <p:nvSpPr>
          <p:cNvPr id="57388" name="Rectangle 50"/>
          <p:cNvSpPr>
            <a:spLocks noChangeArrowheads="1"/>
          </p:cNvSpPr>
          <p:nvPr/>
        </p:nvSpPr>
        <p:spPr bwMode="auto">
          <a:xfrm>
            <a:off x="2108563" y="5186363"/>
            <a:ext cx="253273" cy="243656"/>
          </a:xfrm>
          <a:prstGeom prst="rect">
            <a:avLst/>
          </a:prstGeom>
          <a:noFill/>
          <a:ln w="12700">
            <a:noFill/>
            <a:miter lim="800000"/>
            <a:headEnd/>
            <a:tailEnd/>
          </a:ln>
        </p:spPr>
        <p:txBody>
          <a:bodyPr wrap="none" lIns="90487" tIns="44450" rIns="90487" bIns="44450">
            <a:spAutoFit/>
          </a:bodyPr>
          <a:lstStyle/>
          <a:p>
            <a:pPr algn="ctr">
              <a:buNone/>
            </a:pPr>
            <a:r>
              <a:rPr lang="en-US" sz="1000" i="0">
                <a:latin typeface="Helvetica" pitchFamily="34" charset="0"/>
              </a:rPr>
              <a:t>0</a:t>
            </a:r>
          </a:p>
        </p:txBody>
      </p:sp>
      <p:sp>
        <p:nvSpPr>
          <p:cNvPr id="57389" name="Freeform 51"/>
          <p:cNvSpPr>
            <a:spLocks/>
          </p:cNvSpPr>
          <p:nvPr/>
        </p:nvSpPr>
        <p:spPr bwMode="auto">
          <a:xfrm>
            <a:off x="2466975" y="1366838"/>
            <a:ext cx="3975100" cy="3954462"/>
          </a:xfrm>
          <a:custGeom>
            <a:avLst/>
            <a:gdLst>
              <a:gd name="T0" fmla="*/ 0 w 2504"/>
              <a:gd name="T1" fmla="*/ 2147483647 h 2491"/>
              <a:gd name="T2" fmla="*/ 2147483647 w 2504"/>
              <a:gd name="T3" fmla="*/ 2147483647 h 2491"/>
              <a:gd name="T4" fmla="*/ 2147483647 w 2504"/>
              <a:gd name="T5" fmla="*/ 2147483647 h 2491"/>
              <a:gd name="T6" fmla="*/ 2147483647 w 2504"/>
              <a:gd name="T7" fmla="*/ 2147483647 h 2491"/>
              <a:gd name="T8" fmla="*/ 2147483647 w 2504"/>
              <a:gd name="T9" fmla="*/ 2147483647 h 2491"/>
              <a:gd name="T10" fmla="*/ 2147483647 w 2504"/>
              <a:gd name="T11" fmla="*/ 0 h 2491"/>
              <a:gd name="T12" fmla="*/ 0 60000 65536"/>
              <a:gd name="T13" fmla="*/ 0 60000 65536"/>
              <a:gd name="T14" fmla="*/ 0 60000 65536"/>
              <a:gd name="T15" fmla="*/ 0 60000 65536"/>
              <a:gd name="T16" fmla="*/ 0 60000 65536"/>
              <a:gd name="T17" fmla="*/ 0 60000 65536"/>
              <a:gd name="T18" fmla="*/ 0 w 2504"/>
              <a:gd name="T19" fmla="*/ 0 h 2491"/>
              <a:gd name="T20" fmla="*/ 2504 w 2504"/>
              <a:gd name="T21" fmla="*/ 2491 h 2491"/>
            </a:gdLst>
            <a:ahLst/>
            <a:cxnLst>
              <a:cxn ang="T12">
                <a:pos x="T0" y="T1"/>
              </a:cxn>
              <a:cxn ang="T13">
                <a:pos x="T2" y="T3"/>
              </a:cxn>
              <a:cxn ang="T14">
                <a:pos x="T4" y="T5"/>
              </a:cxn>
              <a:cxn ang="T15">
                <a:pos x="T6" y="T7"/>
              </a:cxn>
              <a:cxn ang="T16">
                <a:pos x="T8" y="T9"/>
              </a:cxn>
              <a:cxn ang="T17">
                <a:pos x="T10" y="T11"/>
              </a:cxn>
            </a:cxnLst>
            <a:rect l="T18" t="T19" r="T20" b="T21"/>
            <a:pathLst>
              <a:path w="2504" h="2491">
                <a:moveTo>
                  <a:pt x="0" y="2490"/>
                </a:moveTo>
                <a:lnTo>
                  <a:pt x="423" y="1872"/>
                </a:lnTo>
                <a:lnTo>
                  <a:pt x="963" y="1262"/>
                </a:lnTo>
                <a:lnTo>
                  <a:pt x="1372" y="853"/>
                </a:lnTo>
                <a:lnTo>
                  <a:pt x="1912" y="409"/>
                </a:lnTo>
                <a:lnTo>
                  <a:pt x="2503" y="0"/>
                </a:lnTo>
              </a:path>
            </a:pathLst>
          </a:custGeom>
          <a:noFill/>
          <a:ln w="25400" cap="rnd" cmpd="sng">
            <a:solidFill>
              <a:srgbClr val="FDA1E3"/>
            </a:solidFill>
            <a:prstDash val="solid"/>
            <a:round/>
            <a:headEnd type="none" w="med" len="med"/>
            <a:tailEnd type="none" w="med" len="med"/>
          </a:ln>
        </p:spPr>
        <p:txBody>
          <a:bodyPr/>
          <a:lstStyle/>
          <a:p>
            <a:pPr>
              <a:buNone/>
            </a:pPr>
            <a:endParaRPr lang="en-US"/>
          </a:p>
        </p:txBody>
      </p:sp>
      <p:sp>
        <p:nvSpPr>
          <p:cNvPr id="57390" name="Rectangle 52"/>
          <p:cNvSpPr>
            <a:spLocks noChangeArrowheads="1"/>
          </p:cNvSpPr>
          <p:nvPr/>
        </p:nvSpPr>
        <p:spPr bwMode="auto">
          <a:xfrm>
            <a:off x="2611514" y="3117850"/>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00FF00"/>
                </a:solidFill>
                <a:latin typeface="Helvetica" pitchFamily="34" charset="0"/>
              </a:rPr>
              <a:t>A</a:t>
            </a:r>
          </a:p>
        </p:txBody>
      </p:sp>
      <p:sp>
        <p:nvSpPr>
          <p:cNvPr id="57391" name="Rectangle 53"/>
          <p:cNvSpPr>
            <a:spLocks noChangeArrowheads="1"/>
          </p:cNvSpPr>
          <p:nvPr/>
        </p:nvSpPr>
        <p:spPr bwMode="auto">
          <a:xfrm>
            <a:off x="3921202" y="2149475"/>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9966FF"/>
                </a:solidFill>
                <a:latin typeface="Helvetica" pitchFamily="34" charset="0"/>
              </a:rPr>
              <a:t>B</a:t>
            </a:r>
          </a:p>
        </p:txBody>
      </p:sp>
      <p:sp>
        <p:nvSpPr>
          <p:cNvPr id="57392" name="Rectangle 54"/>
          <p:cNvSpPr>
            <a:spLocks noChangeArrowheads="1"/>
          </p:cNvSpPr>
          <p:nvPr/>
        </p:nvSpPr>
        <p:spPr bwMode="auto">
          <a:xfrm>
            <a:off x="4651452" y="1417638"/>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latin typeface="Helvetica" pitchFamily="34" charset="0"/>
              </a:rPr>
              <a:t>C</a:t>
            </a:r>
          </a:p>
        </p:txBody>
      </p:sp>
      <p:sp>
        <p:nvSpPr>
          <p:cNvPr id="57393" name="Rectangle 55"/>
          <p:cNvSpPr>
            <a:spLocks noChangeArrowheads="1"/>
          </p:cNvSpPr>
          <p:nvPr/>
        </p:nvSpPr>
        <p:spPr bwMode="auto">
          <a:xfrm>
            <a:off x="4245052" y="2979738"/>
            <a:ext cx="312585" cy="305212"/>
          </a:xfrm>
          <a:prstGeom prst="rect">
            <a:avLst/>
          </a:prstGeom>
          <a:noFill/>
          <a:ln w="12700">
            <a:noFill/>
            <a:miter lim="800000"/>
            <a:headEnd/>
            <a:tailEnd/>
          </a:ln>
        </p:spPr>
        <p:txBody>
          <a:bodyPr wrap="none" lIns="90487" tIns="44450" rIns="90487" bIns="44450">
            <a:spAutoFit/>
          </a:bodyPr>
          <a:lstStyle/>
          <a:p>
            <a:pPr algn="ctr">
              <a:buNone/>
            </a:pPr>
            <a:r>
              <a:rPr lang="en-US" sz="1400" b="1" i="0">
                <a:solidFill>
                  <a:srgbClr val="FDA1E3"/>
                </a:solidFill>
                <a:latin typeface="Helvetica" pitchFamily="34" charset="0"/>
              </a:rPr>
              <a:t>D</a:t>
            </a:r>
          </a:p>
        </p:txBody>
      </p:sp>
      <p:sp>
        <p:nvSpPr>
          <p:cNvPr id="57395" name="Oval 101"/>
          <p:cNvSpPr>
            <a:spLocks noChangeArrowheads="1"/>
          </p:cNvSpPr>
          <p:nvPr/>
        </p:nvSpPr>
        <p:spPr bwMode="auto">
          <a:xfrm>
            <a:off x="3429000" y="5334000"/>
            <a:ext cx="1981200" cy="381000"/>
          </a:xfrm>
          <a:prstGeom prst="ellipse">
            <a:avLst/>
          </a:prstGeom>
          <a:noFill/>
          <a:ln w="19050" algn="ctr">
            <a:solidFill>
              <a:srgbClr val="FF0000"/>
            </a:solidFill>
            <a:round/>
            <a:headEnd/>
            <a:tailEnd/>
          </a:ln>
        </p:spPr>
        <p:txBody>
          <a:bodyPr/>
          <a:lstStyle/>
          <a:p>
            <a:pPr>
              <a:buNone/>
            </a:pPr>
            <a:endParaRPr lang="en-US"/>
          </a:p>
        </p:txBody>
      </p:sp>
      <p:cxnSp>
        <p:nvCxnSpPr>
          <p:cNvPr id="57396" name="Straight Arrow Connector 59"/>
          <p:cNvCxnSpPr>
            <a:cxnSpLocks noChangeShapeType="1"/>
          </p:cNvCxnSpPr>
          <p:nvPr/>
        </p:nvCxnSpPr>
        <p:spPr bwMode="auto">
          <a:xfrm>
            <a:off x="2209800" y="5791200"/>
            <a:ext cx="5638800" cy="1588"/>
          </a:xfrm>
          <a:prstGeom prst="straightConnector1">
            <a:avLst/>
          </a:prstGeom>
          <a:noFill/>
          <a:ln w="9525" algn="ctr">
            <a:solidFill>
              <a:srgbClr val="FFC000"/>
            </a:solidFill>
            <a:round/>
            <a:headEnd/>
            <a:tailEnd type="arrow" w="med" len="med"/>
          </a:ln>
        </p:spPr>
      </p:cxnSp>
      <p:sp>
        <p:nvSpPr>
          <p:cNvPr id="57397" name="Rectangle 56"/>
          <p:cNvSpPr>
            <a:spLocks noChangeArrowheads="1"/>
          </p:cNvSpPr>
          <p:nvPr/>
        </p:nvSpPr>
        <p:spPr bwMode="auto">
          <a:xfrm>
            <a:off x="6641388" y="5574365"/>
            <a:ext cx="1304843" cy="259045"/>
          </a:xfrm>
          <a:prstGeom prst="rect">
            <a:avLst/>
          </a:prstGeom>
          <a:noFill/>
          <a:ln w="12700">
            <a:noFill/>
            <a:miter lim="800000"/>
            <a:headEnd/>
            <a:tailEnd/>
          </a:ln>
        </p:spPr>
        <p:txBody>
          <a:bodyPr wrap="none" lIns="90487" tIns="44450" rIns="90487" bIns="44450">
            <a:spAutoFit/>
          </a:bodyPr>
          <a:lstStyle/>
          <a:p>
            <a:pPr algn="ctr"/>
            <a:r>
              <a:rPr lang="en-US" sz="1100" i="0" dirty="0">
                <a:solidFill>
                  <a:srgbClr val="FFC000"/>
                </a:solidFill>
                <a:latin typeface="Helvetica" pitchFamily="34" charset="0"/>
              </a:rPr>
              <a:t>decreasing cutoff</a:t>
            </a:r>
          </a:p>
        </p:txBody>
      </p:sp>
      <p:sp>
        <p:nvSpPr>
          <p:cNvPr id="3" name="Right Brace 2">
            <a:extLst>
              <a:ext uri="{FF2B5EF4-FFF2-40B4-BE49-F238E27FC236}">
                <a16:creationId xmlns:a16="http://schemas.microsoft.com/office/drawing/2014/main" id="{68854C82-2BC5-A1B6-C5FF-C88D87F50D7E}"/>
              </a:ext>
            </a:extLst>
          </p:cNvPr>
          <p:cNvSpPr/>
          <p:nvPr/>
        </p:nvSpPr>
        <p:spPr bwMode="auto">
          <a:xfrm>
            <a:off x="2872581" y="3660775"/>
            <a:ext cx="1527967" cy="1299344"/>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4B21D77E-8FE9-9B73-0684-C6BD5948CA66}"/>
              </a:ext>
            </a:extLst>
          </p:cNvPr>
          <p:cNvSpPr txBox="1"/>
          <p:nvPr/>
        </p:nvSpPr>
        <p:spPr>
          <a:xfrm>
            <a:off x="4494228" y="4151049"/>
            <a:ext cx="4492548" cy="461665"/>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10% = the improvement over the random model: i.e. 40%/10% = 4.0</a:t>
            </a:r>
          </a:p>
        </p:txBody>
      </p:sp>
      <p:sp>
        <p:nvSpPr>
          <p:cNvPr id="7" name="Right Brace 6">
            <a:extLst>
              <a:ext uri="{FF2B5EF4-FFF2-40B4-BE49-F238E27FC236}">
                <a16:creationId xmlns:a16="http://schemas.microsoft.com/office/drawing/2014/main" id="{8CB3067E-DB77-9C3E-7FFA-019FB4FB1F60}"/>
              </a:ext>
            </a:extLst>
          </p:cNvPr>
          <p:cNvSpPr/>
          <p:nvPr/>
        </p:nvSpPr>
        <p:spPr bwMode="auto">
          <a:xfrm>
            <a:off x="4343540" y="2602196"/>
            <a:ext cx="1029173" cy="944826"/>
          </a:xfrm>
          <a:prstGeom prst="rightBrace">
            <a:avLst>
              <a:gd name="adj1" fmla="val 8333"/>
              <a:gd name="adj2" fmla="val 51326"/>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FD97E2B-6D3D-C77A-A473-7304083C749C}"/>
              </a:ext>
            </a:extLst>
          </p:cNvPr>
          <p:cNvSpPr txBox="1"/>
          <p:nvPr/>
        </p:nvSpPr>
        <p:spPr>
          <a:xfrm>
            <a:off x="5409463" y="2874518"/>
            <a:ext cx="4492548" cy="461665"/>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50% = the improvement over the random model: i.e. 65%/50% = 1.3</a:t>
            </a:r>
          </a:p>
        </p:txBody>
      </p:sp>
      <p:sp>
        <p:nvSpPr>
          <p:cNvPr id="9" name="Right Brace 8">
            <a:extLst>
              <a:ext uri="{FF2B5EF4-FFF2-40B4-BE49-F238E27FC236}">
                <a16:creationId xmlns:a16="http://schemas.microsoft.com/office/drawing/2014/main" id="{61550450-B902-D041-B2A6-384FD49DEB2C}"/>
              </a:ext>
            </a:extLst>
          </p:cNvPr>
          <p:cNvSpPr/>
          <p:nvPr/>
        </p:nvSpPr>
        <p:spPr bwMode="auto">
          <a:xfrm flipH="1">
            <a:off x="1594670" y="4832323"/>
            <a:ext cx="920771" cy="394111"/>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E06FAD6-2EEA-C87D-4F93-65AFB6885B93}"/>
              </a:ext>
            </a:extLst>
          </p:cNvPr>
          <p:cNvSpPr txBox="1"/>
          <p:nvPr/>
        </p:nvSpPr>
        <p:spPr>
          <a:xfrm>
            <a:off x="138191" y="4365652"/>
            <a:ext cx="1406450" cy="1200329"/>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 = the improvement over the random model: i.e. 9%/10% = 9.0</a:t>
            </a:r>
          </a:p>
        </p:txBody>
      </p:sp>
      <p:sp>
        <p:nvSpPr>
          <p:cNvPr id="2" name="TextBox 1">
            <a:extLst>
              <a:ext uri="{FF2B5EF4-FFF2-40B4-BE49-F238E27FC236}">
                <a16:creationId xmlns:a16="http://schemas.microsoft.com/office/drawing/2014/main" id="{299FCEEE-AB09-8F21-B632-11085FF2FEB3}"/>
              </a:ext>
            </a:extLst>
          </p:cNvPr>
          <p:cNvSpPr txBox="1"/>
          <p:nvPr/>
        </p:nvSpPr>
        <p:spPr>
          <a:xfrm>
            <a:off x="763570" y="2897803"/>
            <a:ext cx="1293624"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TP/Base+</a:t>
            </a:r>
          </a:p>
        </p:txBody>
      </p:sp>
      <p:sp>
        <p:nvSpPr>
          <p:cNvPr id="5" name="TextBox 4">
            <a:extLst>
              <a:ext uri="{FF2B5EF4-FFF2-40B4-BE49-F238E27FC236}">
                <a16:creationId xmlns:a16="http://schemas.microsoft.com/office/drawing/2014/main" id="{DE048269-5E21-FC30-6384-6C1065F50BE5}"/>
              </a:ext>
            </a:extLst>
          </p:cNvPr>
          <p:cNvSpPr txBox="1"/>
          <p:nvPr/>
        </p:nvSpPr>
        <p:spPr>
          <a:xfrm>
            <a:off x="3842792" y="5855519"/>
            <a:ext cx="1148391"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Pred+/N</a:t>
            </a:r>
          </a:p>
        </p:txBody>
      </p:sp>
    </p:spTree>
    <p:extLst>
      <p:ext uri="{BB962C8B-B14F-4D97-AF65-F5344CB8AC3E}">
        <p14:creationId xmlns:p14="http://schemas.microsoft.com/office/powerpoint/2010/main" val="373786242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 of test distances&#10;&#10;Description automatically generated with medium confidence">
            <a:extLst>
              <a:ext uri="{FF2B5EF4-FFF2-40B4-BE49-F238E27FC236}">
                <a16:creationId xmlns:a16="http://schemas.microsoft.com/office/drawing/2014/main" id="{D51BCB12-6108-5716-5BDE-43D7476EDFFC}"/>
              </a:ext>
            </a:extLst>
          </p:cNvPr>
          <p:cNvPicPr>
            <a:picLocks noChangeAspect="1"/>
          </p:cNvPicPr>
          <p:nvPr/>
        </p:nvPicPr>
        <p:blipFill>
          <a:blip r:embed="rId3"/>
          <a:stretch>
            <a:fillRect/>
          </a:stretch>
        </p:blipFill>
        <p:spPr>
          <a:xfrm>
            <a:off x="1682833" y="672974"/>
            <a:ext cx="6759710" cy="5187042"/>
          </a:xfrm>
          <a:prstGeom prst="rect">
            <a:avLst/>
          </a:prstGeom>
        </p:spPr>
      </p:pic>
      <p:sp>
        <p:nvSpPr>
          <p:cNvPr id="312322" name="Rectangle 2"/>
          <p:cNvSpPr>
            <a:spLocks noGrp="1" noChangeArrowheads="1"/>
          </p:cNvSpPr>
          <p:nvPr>
            <p:ph type="title"/>
          </p:nvPr>
        </p:nvSpPr>
        <p:spPr>
          <a:xfrm>
            <a:off x="252337" y="72233"/>
            <a:ext cx="5071224" cy="433308"/>
          </a:xfrm>
        </p:spPr>
        <p:txBody>
          <a:bodyPr lIns="90487" tIns="44450" rIns="90487" bIns="44450" anchor="b">
            <a:normAutofit fontScale="90000"/>
          </a:bodyPr>
          <a:lstStyle/>
          <a:p>
            <a:pPr eaLnBrk="1" hangingPunct="1">
              <a:defRPr/>
            </a:pPr>
            <a:r>
              <a:rPr lang="en-US" sz="2400" dirty="0"/>
              <a:t>Cumulative response curves =&gt; Lift</a:t>
            </a:r>
          </a:p>
        </p:txBody>
      </p:sp>
      <p:sp>
        <p:nvSpPr>
          <p:cNvPr id="57348" name="Rectangle 4"/>
          <p:cNvSpPr>
            <a:spLocks noChangeArrowheads="1"/>
          </p:cNvSpPr>
          <p:nvPr/>
        </p:nvSpPr>
        <p:spPr bwMode="auto">
          <a:xfrm>
            <a:off x="0" y="4303713"/>
            <a:ext cx="1420813" cy="481012"/>
          </a:xfrm>
          <a:prstGeom prst="rect">
            <a:avLst/>
          </a:prstGeom>
          <a:noFill/>
          <a:ln w="12700">
            <a:noFill/>
            <a:miter lim="800000"/>
            <a:headEnd/>
            <a:tailEnd/>
          </a:ln>
        </p:spPr>
        <p:txBody>
          <a:bodyPr wrap="none" anchor="ctr"/>
          <a:lstStyle/>
          <a:p>
            <a:endParaRPr lang="en-US"/>
          </a:p>
        </p:txBody>
      </p:sp>
      <p:sp>
        <p:nvSpPr>
          <p:cNvPr id="57349" name="Line 5"/>
          <p:cNvSpPr>
            <a:spLocks noChangeShapeType="1"/>
          </p:cNvSpPr>
          <p:nvPr/>
        </p:nvSpPr>
        <p:spPr bwMode="auto">
          <a:xfrm flipV="1">
            <a:off x="12471400" y="3760788"/>
            <a:ext cx="0" cy="341312"/>
          </a:xfrm>
          <a:prstGeom prst="line">
            <a:avLst/>
          </a:prstGeom>
          <a:noFill/>
          <a:ln w="50800">
            <a:solidFill>
              <a:schemeClr val="tx1"/>
            </a:solidFill>
            <a:round/>
            <a:headEnd/>
            <a:tailEnd/>
          </a:ln>
        </p:spPr>
        <p:txBody>
          <a:bodyPr wrap="none" anchor="ctr"/>
          <a:lstStyle/>
          <a:p>
            <a:endParaRPr lang="en-US"/>
          </a:p>
        </p:txBody>
      </p:sp>
      <p:sp>
        <p:nvSpPr>
          <p:cNvPr id="3" name="Right Brace 2">
            <a:extLst>
              <a:ext uri="{FF2B5EF4-FFF2-40B4-BE49-F238E27FC236}">
                <a16:creationId xmlns:a16="http://schemas.microsoft.com/office/drawing/2014/main" id="{68854C82-2BC5-A1B6-C5FF-C88D87F50D7E}"/>
              </a:ext>
            </a:extLst>
          </p:cNvPr>
          <p:cNvSpPr/>
          <p:nvPr/>
        </p:nvSpPr>
        <p:spPr bwMode="auto">
          <a:xfrm>
            <a:off x="3099138" y="3760787"/>
            <a:ext cx="1580591" cy="1156143"/>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4B21D77E-8FE9-9B73-0684-C6BD5948CA66}"/>
              </a:ext>
            </a:extLst>
          </p:cNvPr>
          <p:cNvSpPr txBox="1"/>
          <p:nvPr/>
        </p:nvSpPr>
        <p:spPr>
          <a:xfrm>
            <a:off x="4478348" y="4147764"/>
            <a:ext cx="4326080" cy="461665"/>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10% = the improvement over the random model: i.e. 37%/10% = 3.7</a:t>
            </a:r>
          </a:p>
        </p:txBody>
      </p:sp>
      <p:sp>
        <p:nvSpPr>
          <p:cNvPr id="7" name="Right Brace 6">
            <a:extLst>
              <a:ext uri="{FF2B5EF4-FFF2-40B4-BE49-F238E27FC236}">
                <a16:creationId xmlns:a16="http://schemas.microsoft.com/office/drawing/2014/main" id="{8CB3067E-DB77-9C3E-7FFA-019FB4FB1F60}"/>
              </a:ext>
            </a:extLst>
          </p:cNvPr>
          <p:cNvSpPr/>
          <p:nvPr/>
        </p:nvSpPr>
        <p:spPr bwMode="auto">
          <a:xfrm>
            <a:off x="5323561" y="1756127"/>
            <a:ext cx="1065631" cy="1426701"/>
          </a:xfrm>
          <a:prstGeom prst="rightBrace">
            <a:avLst>
              <a:gd name="adj1" fmla="val 8333"/>
              <a:gd name="adj2" fmla="val 51326"/>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FD97E2B-6D3D-C77A-A473-7304083C749C}"/>
              </a:ext>
            </a:extLst>
          </p:cNvPr>
          <p:cNvSpPr txBox="1"/>
          <p:nvPr/>
        </p:nvSpPr>
        <p:spPr>
          <a:xfrm>
            <a:off x="6458289" y="2254629"/>
            <a:ext cx="2404648" cy="646331"/>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50% = the improvement over the random model: i.e. 80%/50% = 1.6</a:t>
            </a:r>
          </a:p>
        </p:txBody>
      </p:sp>
      <p:sp>
        <p:nvSpPr>
          <p:cNvPr id="9" name="Right Brace 8">
            <a:extLst>
              <a:ext uri="{FF2B5EF4-FFF2-40B4-BE49-F238E27FC236}">
                <a16:creationId xmlns:a16="http://schemas.microsoft.com/office/drawing/2014/main" id="{61550450-B902-D041-B2A6-384FD49DEB2C}"/>
              </a:ext>
            </a:extLst>
          </p:cNvPr>
          <p:cNvSpPr/>
          <p:nvPr/>
        </p:nvSpPr>
        <p:spPr bwMode="auto">
          <a:xfrm flipH="1">
            <a:off x="1573716" y="4958375"/>
            <a:ext cx="920771" cy="394111"/>
          </a:xfrm>
          <a:prstGeom prst="rightBrac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E06FAD6-2EEA-C87D-4F93-65AFB6885B93}"/>
              </a:ext>
            </a:extLst>
          </p:cNvPr>
          <p:cNvSpPr txBox="1"/>
          <p:nvPr/>
        </p:nvSpPr>
        <p:spPr>
          <a:xfrm>
            <a:off x="138191" y="4365652"/>
            <a:ext cx="1406450" cy="1200329"/>
          </a:xfrm>
          <a:prstGeom prst="rect">
            <a:avLst/>
          </a:prstGeom>
          <a:solidFill>
            <a:schemeClr val="accent1"/>
          </a:solidFill>
        </p:spPr>
        <p:txBody>
          <a:bodyPr wrap="square" rtlCol="0">
            <a:spAutoFit/>
          </a:bodyPr>
          <a:lstStyle/>
          <a:p>
            <a:pPr marL="0" indent="0" algn="l">
              <a:buNone/>
            </a:pPr>
            <a:r>
              <a:rPr lang="en-US" sz="1200" b="1" dirty="0">
                <a:latin typeface="Tahoma" panose="020B0604030504040204" pitchFamily="34" charset="0"/>
                <a:ea typeface="Tahoma" panose="020B0604030504040204" pitchFamily="34" charset="0"/>
                <a:cs typeface="Tahoma" panose="020B0604030504040204" pitchFamily="34" charset="0"/>
              </a:rPr>
              <a:t>Lift</a:t>
            </a:r>
            <a:r>
              <a:rPr lang="en-US" sz="1200" dirty="0">
                <a:latin typeface="Tahoma" panose="020B0604030504040204" pitchFamily="34" charset="0"/>
                <a:ea typeface="Tahoma" panose="020B0604030504040204" pitchFamily="34" charset="0"/>
                <a:cs typeface="Tahoma" panose="020B0604030504040204" pitchFamily="34" charset="0"/>
              </a:rPr>
              <a:t> for Model A at 1% = the improvement over the random model: i.e. 7.5%/1% = 7.5</a:t>
            </a:r>
          </a:p>
        </p:txBody>
      </p:sp>
      <p:sp>
        <p:nvSpPr>
          <p:cNvPr id="5" name="TextBox 4">
            <a:extLst>
              <a:ext uri="{FF2B5EF4-FFF2-40B4-BE49-F238E27FC236}">
                <a16:creationId xmlns:a16="http://schemas.microsoft.com/office/drawing/2014/main" id="{917E1B3F-489F-728A-F809-3A3F432E9FB2}"/>
              </a:ext>
            </a:extLst>
          </p:cNvPr>
          <p:cNvSpPr txBox="1"/>
          <p:nvPr/>
        </p:nvSpPr>
        <p:spPr>
          <a:xfrm>
            <a:off x="1544641" y="1520431"/>
            <a:ext cx="513282" cy="261610"/>
          </a:xfrm>
          <a:prstGeom prst="rect">
            <a:avLst/>
          </a:prstGeom>
          <a:solidFill>
            <a:schemeClr val="accent5"/>
          </a:solidFill>
        </p:spPr>
        <p:txBody>
          <a:bodyPr wrap="none" rtlCol="0">
            <a:spAutoFit/>
          </a:bodyPr>
          <a:lstStyle/>
          <a:p>
            <a:pPr marL="0" indent="0" algn="l">
              <a:buNone/>
            </a:pPr>
            <a:r>
              <a:rPr lang="en-US" sz="1050" dirty="0">
                <a:latin typeface="Tahoma" panose="020B0604030504040204" pitchFamily="34" charset="0"/>
                <a:ea typeface="Tahoma" panose="020B0604030504040204" pitchFamily="34" charset="0"/>
                <a:cs typeface="Tahoma" panose="020B0604030504040204" pitchFamily="34" charset="0"/>
              </a:rPr>
              <a:t>recall</a:t>
            </a:r>
          </a:p>
        </p:txBody>
      </p:sp>
      <p:sp>
        <p:nvSpPr>
          <p:cNvPr id="6" name="TextBox 5">
            <a:extLst>
              <a:ext uri="{FF2B5EF4-FFF2-40B4-BE49-F238E27FC236}">
                <a16:creationId xmlns:a16="http://schemas.microsoft.com/office/drawing/2014/main" id="{0A55FC43-1F55-695E-7BF8-9BB161549F4E}"/>
              </a:ext>
            </a:extLst>
          </p:cNvPr>
          <p:cNvSpPr txBox="1"/>
          <p:nvPr/>
        </p:nvSpPr>
        <p:spPr>
          <a:xfrm>
            <a:off x="5066920" y="5882961"/>
            <a:ext cx="772969" cy="253916"/>
          </a:xfrm>
          <a:prstGeom prst="rect">
            <a:avLst/>
          </a:prstGeom>
          <a:solidFill>
            <a:schemeClr val="accent5"/>
          </a:solidFill>
        </p:spPr>
        <p:txBody>
          <a:bodyPr wrap="none" rtlCol="0">
            <a:spAutoFit/>
          </a:bodyPr>
          <a:lstStyle/>
          <a:p>
            <a:pPr marL="0" indent="0" algn="l">
              <a:buNone/>
            </a:pPr>
            <a:r>
              <a:rPr lang="en-US" sz="1050" dirty="0">
                <a:latin typeface="Tahoma" panose="020B0604030504040204" pitchFamily="34" charset="0"/>
                <a:ea typeface="Tahoma" panose="020B0604030504040204" pitchFamily="34" charset="0"/>
                <a:cs typeface="Tahoma" panose="020B0604030504040204" pitchFamily="34" charset="0"/>
              </a:rPr>
              <a:t>Pred+ / N</a:t>
            </a:r>
          </a:p>
        </p:txBody>
      </p:sp>
    </p:spTree>
    <p:extLst>
      <p:ext uri="{BB962C8B-B14F-4D97-AF65-F5344CB8AC3E}">
        <p14:creationId xmlns:p14="http://schemas.microsoft.com/office/powerpoint/2010/main" val="2438749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Grp="1" noChangeArrowheads="1"/>
          </p:cNvSpPr>
          <p:nvPr>
            <p:ph type="title"/>
          </p:nvPr>
        </p:nvSpPr>
        <p:spPr/>
        <p:txBody>
          <a:bodyPr>
            <a:normAutofit/>
          </a:bodyPr>
          <a:lstStyle/>
          <a:p>
            <a:pPr eaLnBrk="1" hangingPunct="1"/>
            <a:r>
              <a:rPr lang="en-US" sz="3000" dirty="0">
                <a:effectLst/>
              </a:rPr>
              <a:t>From Cumulative Response to Lift</a:t>
            </a:r>
          </a:p>
        </p:txBody>
      </p:sp>
      <p:sp>
        <p:nvSpPr>
          <p:cNvPr id="3" name="Content Placeholder 2">
            <a:extLst>
              <a:ext uri="{FF2B5EF4-FFF2-40B4-BE49-F238E27FC236}">
                <a16:creationId xmlns:a16="http://schemas.microsoft.com/office/drawing/2014/main" id="{F7E0F6B8-68A7-996A-42DD-893D44A7A26A}"/>
              </a:ext>
            </a:extLst>
          </p:cNvPr>
          <p:cNvSpPr>
            <a:spLocks noGrp="1"/>
          </p:cNvSpPr>
          <p:nvPr>
            <p:ph idx="1"/>
          </p:nvPr>
        </p:nvSpPr>
        <p:spPr>
          <a:xfrm>
            <a:off x="1178406" y="5109961"/>
            <a:ext cx="7608602" cy="1090423"/>
          </a:xfrm>
        </p:spPr>
        <p:txBody>
          <a:bodyPr/>
          <a:lstStyle/>
          <a:p>
            <a:pPr marL="0" indent="0">
              <a:buNone/>
            </a:pPr>
            <a:r>
              <a:rPr lang="en-US" dirty="0"/>
              <a:t>Lift Curve plots the lift from the Cumulative Response Curve in order to highlight the improvement over the random model – particularly at the points of highest precision</a:t>
            </a:r>
          </a:p>
        </p:txBody>
      </p:sp>
      <p:pic>
        <p:nvPicPr>
          <p:cNvPr id="2" name="Picture 1" descr="A graph of a line graph&#10;&#10;Description automatically generated">
            <a:extLst>
              <a:ext uri="{FF2B5EF4-FFF2-40B4-BE49-F238E27FC236}">
                <a16:creationId xmlns:a16="http://schemas.microsoft.com/office/drawing/2014/main" id="{73D08935-AE0F-7CC9-4067-D171A5A0B074}"/>
              </a:ext>
            </a:extLst>
          </p:cNvPr>
          <p:cNvPicPr>
            <a:picLocks noChangeAspect="1"/>
          </p:cNvPicPr>
          <p:nvPr/>
        </p:nvPicPr>
        <p:blipFill>
          <a:blip r:embed="rId3"/>
          <a:stretch>
            <a:fillRect/>
          </a:stretch>
        </p:blipFill>
        <p:spPr>
          <a:xfrm>
            <a:off x="2294183" y="1158181"/>
            <a:ext cx="4732919" cy="3659338"/>
          </a:xfrm>
          <a:prstGeom prst="rect">
            <a:avLst/>
          </a:prstGeom>
        </p:spPr>
      </p:pic>
    </p:spTree>
    <p:extLst>
      <p:ext uri="{BB962C8B-B14F-4D97-AF65-F5344CB8AC3E}">
        <p14:creationId xmlns:p14="http://schemas.microsoft.com/office/powerpoint/2010/main" val="292971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FED11-8325-EA6E-39FA-16A7911909A0}"/>
              </a:ext>
            </a:extLst>
          </p:cNvPr>
          <p:cNvSpPr>
            <a:spLocks noGrp="1"/>
          </p:cNvSpPr>
          <p:nvPr>
            <p:ph type="title"/>
          </p:nvPr>
        </p:nvSpPr>
        <p:spPr/>
        <p:txBody>
          <a:bodyPr/>
          <a:lstStyle/>
          <a:p>
            <a:r>
              <a:rPr lang="en-US" dirty="0"/>
              <a:t>Evaluation and model complexity</a:t>
            </a:r>
          </a:p>
        </p:txBody>
      </p:sp>
      <p:sp>
        <p:nvSpPr>
          <p:cNvPr id="3" name="Content Placeholder 2">
            <a:extLst>
              <a:ext uri="{FF2B5EF4-FFF2-40B4-BE49-F238E27FC236}">
                <a16:creationId xmlns:a16="http://schemas.microsoft.com/office/drawing/2014/main" id="{62965B40-967F-922E-B5FF-AE40402C975D}"/>
              </a:ext>
            </a:extLst>
          </p:cNvPr>
          <p:cNvSpPr>
            <a:spLocks noGrp="1"/>
          </p:cNvSpPr>
          <p:nvPr>
            <p:ph idx="1"/>
          </p:nvPr>
        </p:nvSpPr>
        <p:spPr>
          <a:xfrm>
            <a:off x="457200" y="1810612"/>
            <a:ext cx="2812093" cy="1891431"/>
          </a:xfrm>
          <a:solidFill>
            <a:schemeClr val="accent5"/>
          </a:solidFill>
        </p:spPr>
        <p:txBody>
          <a:bodyPr/>
          <a:lstStyle/>
          <a:p>
            <a:pPr marL="0" indent="0" algn="ctr">
              <a:buNone/>
            </a:pPr>
            <a:r>
              <a:rPr lang="en-US" dirty="0"/>
              <a:t>We typically have to scale back on </a:t>
            </a:r>
            <a:r>
              <a:rPr lang="en-US" i="1" dirty="0"/>
              <a:t>complexity</a:t>
            </a:r>
            <a:r>
              <a:rPr lang="en-US" dirty="0"/>
              <a:t> in order to improve </a:t>
            </a:r>
            <a:r>
              <a:rPr lang="en-US" i="1" dirty="0"/>
              <a:t>generalization error</a:t>
            </a:r>
          </a:p>
        </p:txBody>
      </p:sp>
      <p:sp>
        <p:nvSpPr>
          <p:cNvPr id="4" name="Slide Number Placeholder 3">
            <a:extLst>
              <a:ext uri="{FF2B5EF4-FFF2-40B4-BE49-F238E27FC236}">
                <a16:creationId xmlns:a16="http://schemas.microsoft.com/office/drawing/2014/main" id="{1ED4CC51-7798-595F-6009-8610D1064189}"/>
              </a:ext>
            </a:extLst>
          </p:cNvPr>
          <p:cNvSpPr>
            <a:spLocks noGrp="1"/>
          </p:cNvSpPr>
          <p:nvPr>
            <p:ph type="sldNum" sz="quarter" idx="10"/>
          </p:nvPr>
        </p:nvSpPr>
        <p:spPr/>
        <p:txBody>
          <a:bodyPr/>
          <a:lstStyle/>
          <a:p>
            <a:fld id="{ABBEE3BA-F264-1746-880E-39AD601DF2B1}" type="slidenum">
              <a:rPr lang="en-US" smtClean="0"/>
              <a:t>6</a:t>
            </a:fld>
            <a:endParaRPr lang="en-US"/>
          </a:p>
        </p:txBody>
      </p:sp>
      <p:pic>
        <p:nvPicPr>
          <p:cNvPr id="1026" name="Picture 2">
            <a:extLst>
              <a:ext uri="{FF2B5EF4-FFF2-40B4-BE49-F238E27FC236}">
                <a16:creationId xmlns:a16="http://schemas.microsoft.com/office/drawing/2014/main" id="{7735CE38-9150-BEDC-EBD1-BBDF41A70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615" y="865739"/>
            <a:ext cx="4979601" cy="33283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065B021-1F11-A9B2-9662-60E2C9B0F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660" y="4081021"/>
            <a:ext cx="3407079" cy="22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number of numbers and symbols&#10;&#10;Description automatically generated with medium confidence">
            <a:extLst>
              <a:ext uri="{FF2B5EF4-FFF2-40B4-BE49-F238E27FC236}">
                <a16:creationId xmlns:a16="http://schemas.microsoft.com/office/drawing/2014/main" id="{16D9F0EF-1FC4-6F61-E7F0-8E9BD3C608C8}"/>
              </a:ext>
            </a:extLst>
          </p:cNvPr>
          <p:cNvPicPr>
            <a:picLocks noChangeAspect="1"/>
          </p:cNvPicPr>
          <p:nvPr/>
        </p:nvPicPr>
        <p:blipFill>
          <a:blip r:embed="rId4"/>
          <a:stretch>
            <a:fillRect/>
          </a:stretch>
        </p:blipFill>
        <p:spPr>
          <a:xfrm>
            <a:off x="699282" y="4646916"/>
            <a:ext cx="2327928" cy="1143826"/>
          </a:xfrm>
          <a:prstGeom prst="rect">
            <a:avLst/>
          </a:prstGeom>
        </p:spPr>
      </p:pic>
    </p:spTree>
    <p:extLst>
      <p:ext uri="{BB962C8B-B14F-4D97-AF65-F5344CB8AC3E}">
        <p14:creationId xmlns:p14="http://schemas.microsoft.com/office/powerpoint/2010/main" val="15001370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47C3-BEA7-7155-86DB-AE10B3675FEF}"/>
              </a:ext>
            </a:extLst>
          </p:cNvPr>
          <p:cNvSpPr>
            <a:spLocks noGrp="1"/>
          </p:cNvSpPr>
          <p:nvPr>
            <p:ph type="title"/>
          </p:nvPr>
        </p:nvSpPr>
        <p:spPr/>
        <p:txBody>
          <a:bodyPr/>
          <a:lstStyle/>
          <a:p>
            <a:r>
              <a:rPr lang="en-US" dirty="0"/>
              <a:t>So Many Curves!</a:t>
            </a:r>
          </a:p>
        </p:txBody>
      </p:sp>
      <p:sp>
        <p:nvSpPr>
          <p:cNvPr id="3" name="Content Placeholder 2">
            <a:extLst>
              <a:ext uri="{FF2B5EF4-FFF2-40B4-BE49-F238E27FC236}">
                <a16:creationId xmlns:a16="http://schemas.microsoft.com/office/drawing/2014/main" id="{1D8B4A42-4E34-88C2-1703-C378655A844A}"/>
              </a:ext>
            </a:extLst>
          </p:cNvPr>
          <p:cNvSpPr>
            <a:spLocks noGrp="1"/>
          </p:cNvSpPr>
          <p:nvPr>
            <p:ph idx="1"/>
          </p:nvPr>
        </p:nvSpPr>
        <p:spPr>
          <a:xfrm>
            <a:off x="313151" y="745812"/>
            <a:ext cx="8373649" cy="5742670"/>
          </a:xfrm>
        </p:spPr>
        <p:txBody>
          <a:bodyPr/>
          <a:lstStyle/>
          <a:p>
            <a:pPr marL="342900" lvl="1" indent="0">
              <a:buNone/>
            </a:pPr>
            <a:r>
              <a:rPr lang="en-US" dirty="0"/>
              <a:t>We have learned about:</a:t>
            </a:r>
          </a:p>
          <a:p>
            <a:pPr marL="342900" lvl="1" indent="0">
              <a:buNone/>
            </a:pPr>
            <a:endParaRPr lang="en-US" sz="1600" dirty="0"/>
          </a:p>
          <a:p>
            <a:pPr marL="457200" indent="-457200">
              <a:buFont typeface="+mj-lt"/>
              <a:buAutoNum type="arabicPeriod"/>
            </a:pPr>
            <a:r>
              <a:rPr lang="en-US" sz="1600" dirty="0"/>
              <a:t>Precision-Recall Curves</a:t>
            </a:r>
          </a:p>
          <a:p>
            <a:pPr marL="457200" indent="-457200">
              <a:buFont typeface="+mj-lt"/>
              <a:buAutoNum type="arabicPeriod"/>
            </a:pPr>
            <a:r>
              <a:rPr lang="en-US" sz="1600" dirty="0"/>
              <a:t>ROC curves</a:t>
            </a:r>
          </a:p>
          <a:p>
            <a:pPr marL="457200" indent="-457200">
              <a:buFont typeface="+mj-lt"/>
              <a:buAutoNum type="arabicPeriod"/>
            </a:pPr>
            <a:r>
              <a:rPr lang="en-US" sz="1600" dirty="0"/>
              <a:t>Lift Curves (via Cumulative Response) </a:t>
            </a:r>
          </a:p>
          <a:p>
            <a:endParaRPr lang="en-US" sz="1600" dirty="0"/>
          </a:p>
          <a:p>
            <a:pPr marL="0" indent="0">
              <a:buNone/>
            </a:pPr>
            <a:r>
              <a:rPr lang="en-US" sz="1600" dirty="0"/>
              <a:t>What to use?!?!?!</a:t>
            </a:r>
          </a:p>
          <a:p>
            <a:pPr marL="0" indent="0">
              <a:buNone/>
            </a:pPr>
            <a:endParaRPr lang="en-US" sz="1600" dirty="0"/>
          </a:p>
          <a:p>
            <a:r>
              <a:rPr lang="en-US" sz="1600" dirty="0"/>
              <a:t>ROC Curves (and particularly AUC) are a standard way to give overall performance of a model and compare between models. </a:t>
            </a:r>
          </a:p>
          <a:p>
            <a:r>
              <a:rPr lang="en-US" sz="1600" dirty="0"/>
              <a:t>P/R curves: Allow you to clearly see the balance between precision and recall. BUT they depend on the </a:t>
            </a:r>
            <a:r>
              <a:rPr lang="en-US" sz="1600" dirty="0" err="1"/>
              <a:t>baserate</a:t>
            </a:r>
            <a:r>
              <a:rPr lang="en-US" sz="1600" dirty="0"/>
              <a:t> and so not comparable between data sets. </a:t>
            </a:r>
          </a:p>
          <a:p>
            <a:r>
              <a:rPr lang="en-US" sz="1600" dirty="0"/>
              <a:t>Lift curves are used when “overall” accuracy is less important and you really care about how well you can ”slice off” the most likely cases.</a:t>
            </a:r>
          </a:p>
          <a:p>
            <a:r>
              <a:rPr lang="en-US" sz="1600" dirty="0"/>
              <a:t>Can be field-specific. (Marketing =&gt; Lift curves)</a:t>
            </a:r>
          </a:p>
          <a:p>
            <a:r>
              <a:rPr lang="en-US" sz="1600" dirty="0"/>
              <a:t>As always, </a:t>
            </a:r>
            <a:r>
              <a:rPr lang="en-US" sz="1600" i="1" dirty="0"/>
              <a:t>it depends </a:t>
            </a:r>
            <a:r>
              <a:rPr lang="en-US" sz="1600" dirty="0"/>
              <a:t>on the business problem, the audience, and the need for interpretability!!</a:t>
            </a:r>
          </a:p>
        </p:txBody>
      </p:sp>
      <p:sp>
        <p:nvSpPr>
          <p:cNvPr id="4" name="Slide Number Placeholder 3">
            <a:extLst>
              <a:ext uri="{FF2B5EF4-FFF2-40B4-BE49-F238E27FC236}">
                <a16:creationId xmlns:a16="http://schemas.microsoft.com/office/drawing/2014/main" id="{756C333C-A5DF-AD1F-E678-AA486ADF9512}"/>
              </a:ext>
            </a:extLst>
          </p:cNvPr>
          <p:cNvSpPr>
            <a:spLocks noGrp="1"/>
          </p:cNvSpPr>
          <p:nvPr>
            <p:ph type="sldNum" sz="quarter" idx="10"/>
          </p:nvPr>
        </p:nvSpPr>
        <p:spPr/>
        <p:txBody>
          <a:bodyPr/>
          <a:lstStyle/>
          <a:p>
            <a:fld id="{ABBEE3BA-F264-1746-880E-39AD601DF2B1}" type="slidenum">
              <a:rPr lang="en-US" smtClean="0"/>
              <a:t>60</a:t>
            </a:fld>
            <a:endParaRPr lang="en-US"/>
          </a:p>
        </p:txBody>
      </p:sp>
      <p:pic>
        <p:nvPicPr>
          <p:cNvPr id="1026" name="Picture 2">
            <a:extLst>
              <a:ext uri="{FF2B5EF4-FFF2-40B4-BE49-F238E27FC236}">
                <a16:creationId xmlns:a16="http://schemas.microsoft.com/office/drawing/2014/main" id="{B86871C2-B169-B8CD-6413-9A9A65EE0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580" y="812092"/>
            <a:ext cx="2972056" cy="176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1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C0BD22-1610-FDAA-6045-D3ABA339D6BC}"/>
              </a:ext>
            </a:extLst>
          </p:cNvPr>
          <p:cNvSpPr>
            <a:spLocks noGrp="1"/>
          </p:cNvSpPr>
          <p:nvPr>
            <p:ph type="sldNum" sz="quarter" idx="12"/>
          </p:nvPr>
        </p:nvSpPr>
        <p:spPr/>
        <p:txBody>
          <a:bodyPr/>
          <a:lstStyle/>
          <a:p>
            <a:fld id="{ABBEE3BA-F264-1746-880E-39AD601DF2B1}" type="slidenum">
              <a:rPr lang="en-US" smtClean="0"/>
              <a:t>61</a:t>
            </a:fld>
            <a:endParaRPr lang="en-US"/>
          </a:p>
        </p:txBody>
      </p:sp>
      <p:sp>
        <p:nvSpPr>
          <p:cNvPr id="3" name="Text Placeholder 2">
            <a:extLst>
              <a:ext uri="{FF2B5EF4-FFF2-40B4-BE49-F238E27FC236}">
                <a16:creationId xmlns:a16="http://schemas.microsoft.com/office/drawing/2014/main" id="{17F9872A-6B95-F7AE-75AE-2BA979A63C25}"/>
              </a:ext>
            </a:extLst>
          </p:cNvPr>
          <p:cNvSpPr>
            <a:spLocks noGrp="1"/>
          </p:cNvSpPr>
          <p:nvPr>
            <p:ph type="body" sz="quarter" idx="13"/>
          </p:nvPr>
        </p:nvSpPr>
        <p:spPr>
          <a:xfrm>
            <a:off x="606356" y="1769441"/>
            <a:ext cx="7234937" cy="914400"/>
          </a:xfrm>
        </p:spPr>
        <p:txBody>
          <a:bodyPr/>
          <a:lstStyle/>
          <a:p>
            <a:r>
              <a:rPr lang="en-US" dirty="0"/>
              <a:t>Evaluation using Expected Value</a:t>
            </a:r>
          </a:p>
        </p:txBody>
      </p:sp>
    </p:spTree>
    <p:extLst>
      <p:ext uri="{BB962C8B-B14F-4D97-AF65-F5344CB8AC3E}">
        <p14:creationId xmlns:p14="http://schemas.microsoft.com/office/powerpoint/2010/main" val="519303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0324-A9B6-391D-CA86-44133D5DA6F5}"/>
              </a:ext>
            </a:extLst>
          </p:cNvPr>
          <p:cNvSpPr>
            <a:spLocks noGrp="1"/>
          </p:cNvSpPr>
          <p:nvPr>
            <p:ph type="title"/>
          </p:nvPr>
        </p:nvSpPr>
        <p:spPr/>
        <p:txBody>
          <a:bodyPr/>
          <a:lstStyle/>
          <a:p>
            <a:r>
              <a:rPr lang="en-US" dirty="0"/>
              <a:t>Using Expected Value for Evaluation</a:t>
            </a:r>
          </a:p>
        </p:txBody>
      </p:sp>
      <p:sp>
        <p:nvSpPr>
          <p:cNvPr id="3" name="Content Placeholder 2">
            <a:extLst>
              <a:ext uri="{FF2B5EF4-FFF2-40B4-BE49-F238E27FC236}">
                <a16:creationId xmlns:a16="http://schemas.microsoft.com/office/drawing/2014/main" id="{8EBB216E-C3A5-8CDE-8023-994B6B66ADBB}"/>
              </a:ext>
            </a:extLst>
          </p:cNvPr>
          <p:cNvSpPr>
            <a:spLocks noGrp="1"/>
          </p:cNvSpPr>
          <p:nvPr>
            <p:ph idx="1"/>
          </p:nvPr>
        </p:nvSpPr>
        <p:spPr/>
        <p:txBody>
          <a:bodyPr/>
          <a:lstStyle/>
          <a:p>
            <a:r>
              <a:rPr lang="en-US" dirty="0"/>
              <a:t>Earlier when we talked about confusion matrices, we discussed how different errors (False Positive or False Negative) might have different costs based on the problem</a:t>
            </a:r>
          </a:p>
          <a:p>
            <a:r>
              <a:rPr lang="en-US" dirty="0"/>
              <a:t>Similarly, the benefit of getting the right classification might have different benefits</a:t>
            </a:r>
          </a:p>
          <a:p>
            <a:pPr marL="0" indent="0">
              <a:buNone/>
            </a:pPr>
            <a:endParaRPr lang="en-US" dirty="0"/>
          </a:p>
          <a:p>
            <a:r>
              <a:rPr lang="en-US" dirty="0"/>
              <a:t>The Expected Value Framework is a way to incorporate these directly into the evaluation – and also help to set the cutoffs</a:t>
            </a:r>
          </a:p>
        </p:txBody>
      </p:sp>
      <p:sp>
        <p:nvSpPr>
          <p:cNvPr id="4" name="Slide Number Placeholder 3">
            <a:extLst>
              <a:ext uri="{FF2B5EF4-FFF2-40B4-BE49-F238E27FC236}">
                <a16:creationId xmlns:a16="http://schemas.microsoft.com/office/drawing/2014/main" id="{543977BF-4B87-B141-491C-953DDE154649}"/>
              </a:ext>
            </a:extLst>
          </p:cNvPr>
          <p:cNvSpPr>
            <a:spLocks noGrp="1"/>
          </p:cNvSpPr>
          <p:nvPr>
            <p:ph type="sldNum" sz="quarter" idx="10"/>
          </p:nvPr>
        </p:nvSpPr>
        <p:spPr/>
        <p:txBody>
          <a:bodyPr/>
          <a:lstStyle/>
          <a:p>
            <a:fld id="{ABBEE3BA-F264-1746-880E-39AD601DF2B1}" type="slidenum">
              <a:rPr lang="en-US" smtClean="0"/>
              <a:t>62</a:t>
            </a:fld>
            <a:endParaRPr lang="en-US"/>
          </a:p>
        </p:txBody>
      </p:sp>
      <p:graphicFrame>
        <p:nvGraphicFramePr>
          <p:cNvPr id="5" name="Group 77">
            <a:extLst>
              <a:ext uri="{FF2B5EF4-FFF2-40B4-BE49-F238E27FC236}">
                <a16:creationId xmlns:a16="http://schemas.microsoft.com/office/drawing/2014/main" id="{EA0A1712-DAA3-DB18-ECFE-44209AF56B2F}"/>
              </a:ext>
            </a:extLst>
          </p:cNvPr>
          <p:cNvGraphicFramePr>
            <a:graphicFrameLocks noGrp="1"/>
          </p:cNvGraphicFramePr>
          <p:nvPr>
            <p:extLst>
              <p:ext uri="{D42A27DB-BD31-4B8C-83A1-F6EECF244321}">
                <p14:modId xmlns:p14="http://schemas.microsoft.com/office/powerpoint/2010/main" val="2372481010"/>
              </p:ext>
            </p:extLst>
          </p:nvPr>
        </p:nvGraphicFramePr>
        <p:xfrm>
          <a:off x="609600" y="4172267"/>
          <a:ext cx="7924799" cy="207295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gridCol w="1933492">
                  <a:extLst>
                    <a:ext uri="{9D8B030D-6E8A-4147-A177-3AD203B41FA5}">
                      <a16:colId xmlns:a16="http://schemas.microsoft.com/office/drawing/2014/main" val="1866769554"/>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Truth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1</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Positives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Positives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Predicted = 0</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Negatives (FN)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Negatives (TN)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Predicted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True -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Total 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3271737210"/>
                  </a:ext>
                </a:extLst>
              </a:tr>
            </a:tbl>
          </a:graphicData>
        </a:graphic>
      </p:graphicFrame>
    </p:spTree>
    <p:extLst>
      <p:ext uri="{BB962C8B-B14F-4D97-AF65-F5344CB8AC3E}">
        <p14:creationId xmlns:p14="http://schemas.microsoft.com/office/powerpoint/2010/main" val="159421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5A95-CC9E-C0D1-9989-271D1BFEE9C4}"/>
              </a:ext>
            </a:extLst>
          </p:cNvPr>
          <p:cNvSpPr>
            <a:spLocks noGrp="1"/>
          </p:cNvSpPr>
          <p:nvPr>
            <p:ph type="title"/>
          </p:nvPr>
        </p:nvSpPr>
        <p:spPr/>
        <p:txBody>
          <a:bodyPr/>
          <a:lstStyle/>
          <a:p>
            <a:r>
              <a:rPr lang="en-US" dirty="0"/>
              <a:t>Cost/Benefit Matrix</a:t>
            </a:r>
          </a:p>
        </p:txBody>
      </p:sp>
      <p:sp>
        <p:nvSpPr>
          <p:cNvPr id="3" name="Content Placeholder 2">
            <a:extLst>
              <a:ext uri="{FF2B5EF4-FFF2-40B4-BE49-F238E27FC236}">
                <a16:creationId xmlns:a16="http://schemas.microsoft.com/office/drawing/2014/main" id="{A24718EC-AE95-998C-901F-142E022FF293}"/>
              </a:ext>
            </a:extLst>
          </p:cNvPr>
          <p:cNvSpPr>
            <a:spLocks noGrp="1"/>
          </p:cNvSpPr>
          <p:nvPr>
            <p:ph idx="1"/>
          </p:nvPr>
        </p:nvSpPr>
        <p:spPr>
          <a:xfrm>
            <a:off x="457200" y="1021899"/>
            <a:ext cx="6895707" cy="910596"/>
          </a:xfrm>
        </p:spPr>
        <p:txBody>
          <a:bodyPr/>
          <a:lstStyle/>
          <a:p>
            <a:r>
              <a:rPr lang="en-US" dirty="0"/>
              <a:t>Think about the non-profit marketing example:</a:t>
            </a:r>
          </a:p>
          <a:p>
            <a:endParaRPr lang="en-US" dirty="0"/>
          </a:p>
          <a:p>
            <a:r>
              <a:rPr lang="en-US" dirty="0"/>
              <a:t>Imagine it costs $1 to send a solicitation and assume that if someone donates they donate on average $10.  Then what is the net cost/benefit matrix? </a:t>
            </a:r>
          </a:p>
          <a:p>
            <a:pPr lvl="1"/>
            <a:r>
              <a:rPr lang="en-US" b="1" dirty="0"/>
              <a:t>B</a:t>
            </a:r>
            <a:r>
              <a:rPr lang="en-US" dirty="0"/>
              <a:t>=Benefit (can be negative if there is a cost)</a:t>
            </a:r>
          </a:p>
          <a:p>
            <a:pPr lvl="1"/>
            <a:endParaRPr lang="en-US" dirty="0"/>
          </a:p>
        </p:txBody>
      </p:sp>
      <p:sp>
        <p:nvSpPr>
          <p:cNvPr id="4" name="Slide Number Placeholder 3">
            <a:extLst>
              <a:ext uri="{FF2B5EF4-FFF2-40B4-BE49-F238E27FC236}">
                <a16:creationId xmlns:a16="http://schemas.microsoft.com/office/drawing/2014/main" id="{7AC9F176-4832-F5CE-A014-D9C22DDB9C29}"/>
              </a:ext>
            </a:extLst>
          </p:cNvPr>
          <p:cNvSpPr>
            <a:spLocks noGrp="1"/>
          </p:cNvSpPr>
          <p:nvPr>
            <p:ph type="sldNum" sz="quarter" idx="10"/>
          </p:nvPr>
        </p:nvSpPr>
        <p:spPr/>
        <p:txBody>
          <a:bodyPr/>
          <a:lstStyle/>
          <a:p>
            <a:fld id="{ABBEE3BA-F264-1746-880E-39AD601DF2B1}" type="slidenum">
              <a:rPr lang="en-US" smtClean="0"/>
              <a:t>63</a:t>
            </a:fld>
            <a:endParaRPr lang="en-US" dirty="0"/>
          </a:p>
        </p:txBody>
      </p:sp>
      <p:graphicFrame>
        <p:nvGraphicFramePr>
          <p:cNvPr id="5" name="Group 77">
            <a:extLst>
              <a:ext uri="{FF2B5EF4-FFF2-40B4-BE49-F238E27FC236}">
                <a16:creationId xmlns:a16="http://schemas.microsoft.com/office/drawing/2014/main" id="{71FBD35D-5E60-35F6-98D3-C5B18E3AEDA6}"/>
              </a:ext>
            </a:extLst>
          </p:cNvPr>
          <p:cNvGraphicFramePr>
            <a:graphicFrameLocks noGrp="1"/>
          </p:cNvGraphicFramePr>
          <p:nvPr>
            <p:extLst>
              <p:ext uri="{D42A27DB-BD31-4B8C-83A1-F6EECF244321}">
                <p14:modId xmlns:p14="http://schemas.microsoft.com/office/powerpoint/2010/main" val="815238119"/>
              </p:ext>
            </p:extLst>
          </p:nvPr>
        </p:nvGraphicFramePr>
        <p:xfrm>
          <a:off x="1361600" y="3250825"/>
          <a:ext cx="5991307" cy="117379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Y</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9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N</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5B104713-7B3B-0BA0-7BF8-E48F536730D3}"/>
              </a:ext>
            </a:extLst>
          </p:cNvPr>
          <p:cNvSpPr txBox="1"/>
          <p:nvPr/>
        </p:nvSpPr>
        <p:spPr>
          <a:xfrm>
            <a:off x="263951" y="4653366"/>
            <a:ext cx="8880049" cy="1077218"/>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The Expected Value of money you make </a:t>
            </a:r>
            <a:r>
              <a:rPr lang="en-US" sz="2000" i="1" dirty="0">
                <a:latin typeface="Tahoma" panose="020B0604030504040204" pitchFamily="34" charset="0"/>
                <a:ea typeface="Tahoma" panose="020B0604030504040204" pitchFamily="34" charset="0"/>
                <a:cs typeface="Tahoma" panose="020B0604030504040204" pitchFamily="34" charset="0"/>
              </a:rPr>
              <a:t>if you send the solicitation </a:t>
            </a:r>
            <a:r>
              <a:rPr lang="en-US" sz="2000" dirty="0">
                <a:latin typeface="Tahoma" panose="020B0604030504040204" pitchFamily="34" charset="0"/>
                <a:ea typeface="Tahoma" panose="020B0604030504040204" pitchFamily="34" charset="0"/>
                <a:cs typeface="Tahoma" panose="020B0604030504040204" pitchFamily="34" charset="0"/>
              </a:rPr>
              <a:t>depends on the probability of them responding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EV(solicitation = Y) =  P(+|Y) x B(Y,+) + p(-|Y) x B(Y, -)</a:t>
            </a:r>
          </a:p>
        </p:txBody>
      </p:sp>
      <p:sp>
        <p:nvSpPr>
          <p:cNvPr id="7" name="Rectangle 6">
            <a:extLst>
              <a:ext uri="{FF2B5EF4-FFF2-40B4-BE49-F238E27FC236}">
                <a16:creationId xmlns:a16="http://schemas.microsoft.com/office/drawing/2014/main" id="{F794321D-EE87-7C7F-D527-7C03B3139F52}"/>
              </a:ext>
            </a:extLst>
          </p:cNvPr>
          <p:cNvSpPr/>
          <p:nvPr/>
        </p:nvSpPr>
        <p:spPr bwMode="auto">
          <a:xfrm>
            <a:off x="2883052" y="5355445"/>
            <a:ext cx="886119" cy="375139"/>
          </a:xfrm>
          <a:prstGeom prst="rect">
            <a:avLst/>
          </a:prstGeom>
          <a:solidFill>
            <a:schemeClr val="accent1">
              <a:alpha val="41731"/>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sp>
        <p:nvSpPr>
          <p:cNvPr id="8" name="Rectangle 7">
            <a:extLst>
              <a:ext uri="{FF2B5EF4-FFF2-40B4-BE49-F238E27FC236}">
                <a16:creationId xmlns:a16="http://schemas.microsoft.com/office/drawing/2014/main" id="{E664871B-80D5-08ED-8100-7DB557D6D400}"/>
              </a:ext>
            </a:extLst>
          </p:cNvPr>
          <p:cNvSpPr/>
          <p:nvPr/>
        </p:nvSpPr>
        <p:spPr bwMode="auto">
          <a:xfrm>
            <a:off x="4998182" y="5344983"/>
            <a:ext cx="753297" cy="375139"/>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cxnSp>
        <p:nvCxnSpPr>
          <p:cNvPr id="10" name="Straight Arrow Connector 9">
            <a:extLst>
              <a:ext uri="{FF2B5EF4-FFF2-40B4-BE49-F238E27FC236}">
                <a16:creationId xmlns:a16="http://schemas.microsoft.com/office/drawing/2014/main" id="{A44388D1-F3BB-5BCD-8ED2-1C788A36D925}"/>
              </a:ext>
            </a:extLst>
          </p:cNvPr>
          <p:cNvCxnSpPr/>
          <p:nvPr/>
        </p:nvCxnSpPr>
        <p:spPr bwMode="auto">
          <a:xfrm>
            <a:off x="3139126" y="5870526"/>
            <a:ext cx="765927" cy="44543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C57F9BC-E405-8847-5BAE-A04E4F4616E9}"/>
              </a:ext>
            </a:extLst>
          </p:cNvPr>
          <p:cNvCxnSpPr>
            <a:cxnSpLocks/>
          </p:cNvCxnSpPr>
          <p:nvPr/>
        </p:nvCxnSpPr>
        <p:spPr bwMode="auto">
          <a:xfrm flipH="1">
            <a:off x="4166647" y="5835379"/>
            <a:ext cx="855486" cy="48058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B8E54D2-8044-0DA1-431C-8F91C3124724}"/>
              </a:ext>
            </a:extLst>
          </p:cNvPr>
          <p:cNvSpPr txBox="1"/>
          <p:nvPr/>
        </p:nvSpPr>
        <p:spPr>
          <a:xfrm>
            <a:off x="3007996" y="6372990"/>
            <a:ext cx="2317301"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Comes from model</a:t>
            </a:r>
          </a:p>
        </p:txBody>
      </p:sp>
    </p:spTree>
    <p:extLst>
      <p:ext uri="{BB962C8B-B14F-4D97-AF65-F5344CB8AC3E}">
        <p14:creationId xmlns:p14="http://schemas.microsoft.com/office/powerpoint/2010/main" val="322847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5A95-CC9E-C0D1-9989-271D1BFEE9C4}"/>
              </a:ext>
            </a:extLst>
          </p:cNvPr>
          <p:cNvSpPr>
            <a:spLocks noGrp="1"/>
          </p:cNvSpPr>
          <p:nvPr>
            <p:ph type="title"/>
          </p:nvPr>
        </p:nvSpPr>
        <p:spPr/>
        <p:txBody>
          <a:bodyPr/>
          <a:lstStyle/>
          <a:p>
            <a:r>
              <a:rPr lang="en-US" dirty="0"/>
              <a:t>Cost/Benefit Matrix</a:t>
            </a:r>
          </a:p>
        </p:txBody>
      </p:sp>
      <p:sp>
        <p:nvSpPr>
          <p:cNvPr id="4" name="Slide Number Placeholder 3">
            <a:extLst>
              <a:ext uri="{FF2B5EF4-FFF2-40B4-BE49-F238E27FC236}">
                <a16:creationId xmlns:a16="http://schemas.microsoft.com/office/drawing/2014/main" id="{7AC9F176-4832-F5CE-A014-D9C22DDB9C29}"/>
              </a:ext>
            </a:extLst>
          </p:cNvPr>
          <p:cNvSpPr>
            <a:spLocks noGrp="1"/>
          </p:cNvSpPr>
          <p:nvPr>
            <p:ph type="sldNum" sz="quarter" idx="10"/>
          </p:nvPr>
        </p:nvSpPr>
        <p:spPr>
          <a:xfrm>
            <a:off x="6572053" y="6245225"/>
            <a:ext cx="2133600" cy="476250"/>
          </a:xfrm>
        </p:spPr>
        <p:txBody>
          <a:bodyPr/>
          <a:lstStyle/>
          <a:p>
            <a:fld id="{ABBEE3BA-F264-1746-880E-39AD601DF2B1}" type="slidenum">
              <a:rPr lang="en-US" smtClean="0"/>
              <a:t>64</a:t>
            </a:fld>
            <a:endParaRPr lang="en-US"/>
          </a:p>
        </p:txBody>
      </p:sp>
      <p:graphicFrame>
        <p:nvGraphicFramePr>
          <p:cNvPr id="5" name="Group 77">
            <a:extLst>
              <a:ext uri="{FF2B5EF4-FFF2-40B4-BE49-F238E27FC236}">
                <a16:creationId xmlns:a16="http://schemas.microsoft.com/office/drawing/2014/main" id="{71FBD35D-5E60-35F6-98D3-C5B18E3AEDA6}"/>
              </a:ext>
            </a:extLst>
          </p:cNvPr>
          <p:cNvGraphicFramePr>
            <a:graphicFrameLocks noGrp="1"/>
          </p:cNvGraphicFramePr>
          <p:nvPr>
            <p:extLst>
              <p:ext uri="{D42A27DB-BD31-4B8C-83A1-F6EECF244321}">
                <p14:modId xmlns:p14="http://schemas.microsoft.com/office/powerpoint/2010/main" val="4223962495"/>
              </p:ext>
            </p:extLst>
          </p:nvPr>
        </p:nvGraphicFramePr>
        <p:xfrm>
          <a:off x="1364241" y="1481335"/>
          <a:ext cx="5991307" cy="117379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Y</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9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N</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5B104713-7B3B-0BA0-7BF8-E48F536730D3}"/>
              </a:ext>
            </a:extLst>
          </p:cNvPr>
          <p:cNvSpPr txBox="1"/>
          <p:nvPr/>
        </p:nvSpPr>
        <p:spPr>
          <a:xfrm>
            <a:off x="418672" y="2743368"/>
            <a:ext cx="8880049" cy="1077218"/>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The Expected Value of money you make </a:t>
            </a:r>
            <a:r>
              <a:rPr lang="en-US" sz="2000" i="1" dirty="0">
                <a:latin typeface="Tahoma" panose="020B0604030504040204" pitchFamily="34" charset="0"/>
                <a:ea typeface="Tahoma" panose="020B0604030504040204" pitchFamily="34" charset="0"/>
                <a:cs typeface="Tahoma" panose="020B0604030504040204" pitchFamily="34" charset="0"/>
              </a:rPr>
              <a:t>if you send the solicitation </a:t>
            </a:r>
            <a:r>
              <a:rPr lang="en-US" sz="2000" dirty="0">
                <a:latin typeface="Tahoma" panose="020B0604030504040204" pitchFamily="34" charset="0"/>
                <a:ea typeface="Tahoma" panose="020B0604030504040204" pitchFamily="34" charset="0"/>
                <a:cs typeface="Tahoma" panose="020B0604030504040204" pitchFamily="34" charset="0"/>
              </a:rPr>
              <a:t>depends on the probability of them responding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EV(solicitation = Y) =  P(+|Y) x B(Y,+) + p(-|Y) x B(Y, -)</a:t>
            </a:r>
          </a:p>
        </p:txBody>
      </p:sp>
      <p:sp>
        <p:nvSpPr>
          <p:cNvPr id="7" name="Rectangle 6">
            <a:extLst>
              <a:ext uri="{FF2B5EF4-FFF2-40B4-BE49-F238E27FC236}">
                <a16:creationId xmlns:a16="http://schemas.microsoft.com/office/drawing/2014/main" id="{F794321D-EE87-7C7F-D527-7C03B3139F52}"/>
              </a:ext>
            </a:extLst>
          </p:cNvPr>
          <p:cNvSpPr/>
          <p:nvPr/>
        </p:nvSpPr>
        <p:spPr bwMode="auto">
          <a:xfrm>
            <a:off x="3190973" y="3425634"/>
            <a:ext cx="886119" cy="375139"/>
          </a:xfrm>
          <a:prstGeom prst="rect">
            <a:avLst/>
          </a:prstGeom>
          <a:solidFill>
            <a:schemeClr val="accent1">
              <a:alpha val="41731"/>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sp>
        <p:nvSpPr>
          <p:cNvPr id="8" name="Rectangle 7">
            <a:extLst>
              <a:ext uri="{FF2B5EF4-FFF2-40B4-BE49-F238E27FC236}">
                <a16:creationId xmlns:a16="http://schemas.microsoft.com/office/drawing/2014/main" id="{E664871B-80D5-08ED-8100-7DB557D6D400}"/>
              </a:ext>
            </a:extLst>
          </p:cNvPr>
          <p:cNvSpPr/>
          <p:nvPr/>
        </p:nvSpPr>
        <p:spPr bwMode="auto">
          <a:xfrm>
            <a:off x="5313940" y="3416816"/>
            <a:ext cx="753297" cy="375139"/>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8E0D30"/>
              </a:buClr>
              <a:buSzTx/>
              <a:buFontTx/>
              <a:buChar char="•"/>
              <a:tabLst/>
            </a:pPr>
            <a:endParaRPr kumimoji="0" lang="en-US" sz="3200" b="0" i="0" u="none" strike="noStrike" cap="none" normalizeH="0" baseline="0" dirty="0">
              <a:ln>
                <a:noFill/>
              </a:ln>
              <a:solidFill>
                <a:schemeClr val="tx1"/>
              </a:solidFill>
              <a:effectLst/>
              <a:latin typeface="Times New Roman" pitchFamily="18" charset="0"/>
              <a:cs typeface="Arial" pitchFamily="34" charset="0"/>
            </a:endParaRPr>
          </a:p>
        </p:txBody>
      </p:sp>
      <p:cxnSp>
        <p:nvCxnSpPr>
          <p:cNvPr id="10" name="Straight Arrow Connector 9">
            <a:extLst>
              <a:ext uri="{FF2B5EF4-FFF2-40B4-BE49-F238E27FC236}">
                <a16:creationId xmlns:a16="http://schemas.microsoft.com/office/drawing/2014/main" id="{A44388D1-F3BB-5BCD-8ED2-1C788A36D925}"/>
              </a:ext>
            </a:extLst>
          </p:cNvPr>
          <p:cNvCxnSpPr/>
          <p:nvPr/>
        </p:nvCxnSpPr>
        <p:spPr bwMode="auto">
          <a:xfrm>
            <a:off x="3445497" y="3923079"/>
            <a:ext cx="765927" cy="44543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C57F9BC-E405-8847-5BAE-A04E4F4616E9}"/>
              </a:ext>
            </a:extLst>
          </p:cNvPr>
          <p:cNvCxnSpPr>
            <a:cxnSpLocks/>
          </p:cNvCxnSpPr>
          <p:nvPr/>
        </p:nvCxnSpPr>
        <p:spPr bwMode="auto">
          <a:xfrm flipH="1">
            <a:off x="4473018" y="3887932"/>
            <a:ext cx="855486" cy="48058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B8E54D2-8044-0DA1-431C-8F91C3124724}"/>
              </a:ext>
            </a:extLst>
          </p:cNvPr>
          <p:cNvSpPr txBox="1"/>
          <p:nvPr/>
        </p:nvSpPr>
        <p:spPr>
          <a:xfrm>
            <a:off x="2412160" y="4446497"/>
            <a:ext cx="6384889"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Let p = the probability that they respond (from model)</a:t>
            </a:r>
          </a:p>
        </p:txBody>
      </p:sp>
      <p:sp>
        <p:nvSpPr>
          <p:cNvPr id="9" name="Content Placeholder 8">
            <a:extLst>
              <a:ext uri="{FF2B5EF4-FFF2-40B4-BE49-F238E27FC236}">
                <a16:creationId xmlns:a16="http://schemas.microsoft.com/office/drawing/2014/main" id="{21CCFB52-E4E6-2602-D5FF-9E3D332CC373}"/>
              </a:ext>
            </a:extLst>
          </p:cNvPr>
          <p:cNvSpPr>
            <a:spLocks noGrp="1"/>
          </p:cNvSpPr>
          <p:nvPr>
            <p:ph idx="1"/>
          </p:nvPr>
        </p:nvSpPr>
        <p:spPr>
          <a:xfrm>
            <a:off x="1074655" y="5980837"/>
            <a:ext cx="7630998" cy="835181"/>
          </a:xfrm>
        </p:spPr>
        <p:txBody>
          <a:bodyPr/>
          <a:lstStyle/>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EV(solicitation = N) =  P(+|N) x B(N,+) + p(-|N) x B(N, -) = 0</a:t>
            </a:r>
          </a:p>
          <a:p>
            <a:endParaRPr lang="en-US" dirty="0"/>
          </a:p>
        </p:txBody>
      </p:sp>
      <p:sp>
        <p:nvSpPr>
          <p:cNvPr id="20" name="TextBox 19">
            <a:extLst>
              <a:ext uri="{FF2B5EF4-FFF2-40B4-BE49-F238E27FC236}">
                <a16:creationId xmlns:a16="http://schemas.microsoft.com/office/drawing/2014/main" id="{B0CF65C6-A9B8-A20C-7EEC-80CBB3DBB612}"/>
              </a:ext>
            </a:extLst>
          </p:cNvPr>
          <p:cNvSpPr txBox="1"/>
          <p:nvPr/>
        </p:nvSpPr>
        <p:spPr>
          <a:xfrm>
            <a:off x="2893786" y="4891952"/>
            <a:ext cx="3025187"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 = p x 9 + (1-p) x (-1)</a:t>
            </a:r>
          </a:p>
        </p:txBody>
      </p:sp>
      <p:sp>
        <p:nvSpPr>
          <p:cNvPr id="21" name="TextBox 20">
            <a:extLst>
              <a:ext uri="{FF2B5EF4-FFF2-40B4-BE49-F238E27FC236}">
                <a16:creationId xmlns:a16="http://schemas.microsoft.com/office/drawing/2014/main" id="{ABE5F7F8-110C-8B77-E472-084FBB68C20A}"/>
              </a:ext>
            </a:extLst>
          </p:cNvPr>
          <p:cNvSpPr txBox="1"/>
          <p:nvPr/>
        </p:nvSpPr>
        <p:spPr>
          <a:xfrm>
            <a:off x="1079152" y="5398054"/>
            <a:ext cx="6985695" cy="400110"/>
          </a:xfrm>
          <a:prstGeom prst="rect">
            <a:avLst/>
          </a:prstGeom>
          <a:solidFill>
            <a:schemeClr val="accent1"/>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EV &gt; 0 if p&gt; 0.1, so you would act if the probability is &gt; 0.1</a:t>
            </a:r>
          </a:p>
        </p:txBody>
      </p:sp>
      <p:sp>
        <p:nvSpPr>
          <p:cNvPr id="3" name="TextBox 2">
            <a:extLst>
              <a:ext uri="{FF2B5EF4-FFF2-40B4-BE49-F238E27FC236}">
                <a16:creationId xmlns:a16="http://schemas.microsoft.com/office/drawing/2014/main" id="{956EFCF3-B699-7537-F412-08CD7BE3A564}"/>
              </a:ext>
            </a:extLst>
          </p:cNvPr>
          <p:cNvSpPr txBox="1"/>
          <p:nvPr/>
        </p:nvSpPr>
        <p:spPr>
          <a:xfrm>
            <a:off x="7655859" y="1873624"/>
            <a:ext cx="1302472" cy="400110"/>
          </a:xfrm>
          <a:prstGeom prst="rect">
            <a:avLst/>
          </a:prstGeom>
          <a:no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B=benefit</a:t>
            </a:r>
          </a:p>
        </p:txBody>
      </p:sp>
    </p:spTree>
    <p:extLst>
      <p:ext uri="{BB962C8B-B14F-4D97-AF65-F5344CB8AC3E}">
        <p14:creationId xmlns:p14="http://schemas.microsoft.com/office/powerpoint/2010/main" val="2737498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5516-341F-E3E5-574A-C4226D6BFF4A}"/>
              </a:ext>
            </a:extLst>
          </p:cNvPr>
          <p:cNvSpPr>
            <a:spLocks noGrp="1"/>
          </p:cNvSpPr>
          <p:nvPr>
            <p:ph type="title"/>
          </p:nvPr>
        </p:nvSpPr>
        <p:spPr/>
        <p:txBody>
          <a:bodyPr/>
          <a:lstStyle/>
          <a:p>
            <a:r>
              <a:rPr lang="en-US" dirty="0"/>
              <a:t>Cost/Benefit =&gt; Profit</a:t>
            </a:r>
          </a:p>
        </p:txBody>
      </p:sp>
      <p:sp>
        <p:nvSpPr>
          <p:cNvPr id="3" name="Content Placeholder 2">
            <a:extLst>
              <a:ext uri="{FF2B5EF4-FFF2-40B4-BE49-F238E27FC236}">
                <a16:creationId xmlns:a16="http://schemas.microsoft.com/office/drawing/2014/main" id="{6EDBF8D1-6226-54D7-7FF4-A8A79132E603}"/>
              </a:ext>
            </a:extLst>
          </p:cNvPr>
          <p:cNvSpPr>
            <a:spLocks noGrp="1"/>
          </p:cNvSpPr>
          <p:nvPr>
            <p:ph idx="1"/>
          </p:nvPr>
        </p:nvSpPr>
        <p:spPr>
          <a:xfrm>
            <a:off x="457200" y="1021900"/>
            <a:ext cx="8009792" cy="2767585"/>
          </a:xfrm>
        </p:spPr>
        <p:txBody>
          <a:bodyPr/>
          <a:lstStyle/>
          <a:p>
            <a:r>
              <a:rPr lang="en-US" dirty="0"/>
              <a:t>If you make some assumptions about the costs and benefits of your actions, you can use </a:t>
            </a:r>
            <a:r>
              <a:rPr lang="en-US" i="1" dirty="0"/>
              <a:t>profit </a:t>
            </a:r>
            <a:r>
              <a:rPr lang="en-US" dirty="0"/>
              <a:t>as a way to evaluate your models, and set cutoffs. </a:t>
            </a:r>
          </a:p>
          <a:p>
            <a:endParaRPr lang="en-US" dirty="0"/>
          </a:p>
          <a:p>
            <a:r>
              <a:rPr lang="en-US" dirty="0"/>
              <a:t>More generally, the profit of a given model is a combination of the cost/benefit matrix and the confusion matrix.</a:t>
            </a:r>
          </a:p>
          <a:p>
            <a:pPr lvl="1"/>
            <a:endParaRPr lang="en-US" i="1" dirty="0"/>
          </a:p>
          <a:p>
            <a:pPr lvl="1"/>
            <a:endParaRPr lang="en-US" i="1" dirty="0"/>
          </a:p>
          <a:p>
            <a:pPr lvl="1"/>
            <a:endParaRPr lang="en-US" i="1" dirty="0"/>
          </a:p>
        </p:txBody>
      </p:sp>
      <p:sp>
        <p:nvSpPr>
          <p:cNvPr id="4" name="Slide Number Placeholder 3">
            <a:extLst>
              <a:ext uri="{FF2B5EF4-FFF2-40B4-BE49-F238E27FC236}">
                <a16:creationId xmlns:a16="http://schemas.microsoft.com/office/drawing/2014/main" id="{8FB6F9D4-E3A1-47A8-B543-5FB87CF7C9E8}"/>
              </a:ext>
            </a:extLst>
          </p:cNvPr>
          <p:cNvSpPr>
            <a:spLocks noGrp="1"/>
          </p:cNvSpPr>
          <p:nvPr>
            <p:ph type="sldNum" sz="quarter" idx="10"/>
          </p:nvPr>
        </p:nvSpPr>
        <p:spPr/>
        <p:txBody>
          <a:bodyPr/>
          <a:lstStyle/>
          <a:p>
            <a:fld id="{ABBEE3BA-F264-1746-880E-39AD601DF2B1}" type="slidenum">
              <a:rPr lang="en-US" smtClean="0"/>
              <a:t>65</a:t>
            </a:fld>
            <a:endParaRPr lang="en-US"/>
          </a:p>
        </p:txBody>
      </p:sp>
      <p:graphicFrame>
        <p:nvGraphicFramePr>
          <p:cNvPr id="6" name="Table 5">
            <a:extLst>
              <a:ext uri="{FF2B5EF4-FFF2-40B4-BE49-F238E27FC236}">
                <a16:creationId xmlns:a16="http://schemas.microsoft.com/office/drawing/2014/main" id="{D5E288B6-3568-0E66-B0D4-73C7F9E49A42}"/>
              </a:ext>
            </a:extLst>
          </p:cNvPr>
          <p:cNvGraphicFramePr>
            <a:graphicFrameLocks noGrp="1"/>
          </p:cNvGraphicFramePr>
          <p:nvPr>
            <p:extLst>
              <p:ext uri="{D42A27DB-BD31-4B8C-83A1-F6EECF244321}">
                <p14:modId xmlns:p14="http://schemas.microsoft.com/office/powerpoint/2010/main" val="3049474320"/>
              </p:ext>
            </p:extLst>
          </p:nvPr>
        </p:nvGraphicFramePr>
        <p:xfrm>
          <a:off x="457200" y="3199911"/>
          <a:ext cx="3953607" cy="1179147"/>
        </p:xfrm>
        <a:graphic>
          <a:graphicData uri="http://schemas.openxmlformats.org/drawingml/2006/table">
            <a:tbl>
              <a:tblPr firstRow="1" bandRow="1">
                <a:tableStyleId>{5C22544A-7EE6-4342-B048-85BDC9FD1C3A}</a:tableStyleId>
              </a:tblPr>
              <a:tblGrid>
                <a:gridCol w="1317869">
                  <a:extLst>
                    <a:ext uri="{9D8B030D-6E8A-4147-A177-3AD203B41FA5}">
                      <a16:colId xmlns:a16="http://schemas.microsoft.com/office/drawing/2014/main" val="984922825"/>
                    </a:ext>
                  </a:extLst>
                </a:gridCol>
                <a:gridCol w="1317869">
                  <a:extLst>
                    <a:ext uri="{9D8B030D-6E8A-4147-A177-3AD203B41FA5}">
                      <a16:colId xmlns:a16="http://schemas.microsoft.com/office/drawing/2014/main" val="343192943"/>
                    </a:ext>
                  </a:extLst>
                </a:gridCol>
                <a:gridCol w="1317869">
                  <a:extLst>
                    <a:ext uri="{9D8B030D-6E8A-4147-A177-3AD203B41FA5}">
                      <a16:colId xmlns:a16="http://schemas.microsoft.com/office/drawing/2014/main" val="1053492738"/>
                    </a:ext>
                  </a:extLst>
                </a:gridCol>
              </a:tblGrid>
              <a:tr h="39304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tc>
                <a:extLst>
                  <a:ext uri="{0D108BD9-81ED-4DB2-BD59-A6C34878D82A}">
                    <a16:rowId xmlns:a16="http://schemas.microsoft.com/office/drawing/2014/main" val="315448613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T="45740" marB="45740"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FP</a:t>
                      </a:r>
                    </a:p>
                  </a:txBody>
                  <a:tcPr marT="45740" marB="45740" horzOverflow="overflow"/>
                </a:tc>
                <a:extLst>
                  <a:ext uri="{0D108BD9-81ED-4DB2-BD59-A6C34878D82A}">
                    <a16:rowId xmlns:a16="http://schemas.microsoft.com/office/drawing/2014/main" val="392891089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FN</a:t>
                      </a:r>
                    </a:p>
                  </a:txBody>
                  <a:tcPr marT="45740" marB="45740"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TN</a:t>
                      </a:r>
                    </a:p>
                  </a:txBody>
                  <a:tcPr marT="45740" marB="45740" horzOverflow="overflow"/>
                </a:tc>
                <a:extLst>
                  <a:ext uri="{0D108BD9-81ED-4DB2-BD59-A6C34878D82A}">
                    <a16:rowId xmlns:a16="http://schemas.microsoft.com/office/drawing/2014/main" val="3295970576"/>
                  </a:ext>
                </a:extLst>
              </a:tr>
            </a:tbl>
          </a:graphicData>
        </a:graphic>
      </p:graphicFrame>
      <p:graphicFrame>
        <p:nvGraphicFramePr>
          <p:cNvPr id="7" name="Table 6">
            <a:extLst>
              <a:ext uri="{FF2B5EF4-FFF2-40B4-BE49-F238E27FC236}">
                <a16:creationId xmlns:a16="http://schemas.microsoft.com/office/drawing/2014/main" id="{3261FC48-93A9-FCA8-5498-22A5F454EF20}"/>
              </a:ext>
            </a:extLst>
          </p:cNvPr>
          <p:cNvGraphicFramePr>
            <a:graphicFrameLocks noGrp="1"/>
          </p:cNvGraphicFramePr>
          <p:nvPr>
            <p:extLst>
              <p:ext uri="{D42A27DB-BD31-4B8C-83A1-F6EECF244321}">
                <p14:modId xmlns:p14="http://schemas.microsoft.com/office/powerpoint/2010/main" val="2848691897"/>
              </p:ext>
            </p:extLst>
          </p:nvPr>
        </p:nvGraphicFramePr>
        <p:xfrm>
          <a:off x="4961794" y="3199911"/>
          <a:ext cx="3953607" cy="1179147"/>
        </p:xfrm>
        <a:graphic>
          <a:graphicData uri="http://schemas.openxmlformats.org/drawingml/2006/table">
            <a:tbl>
              <a:tblPr firstRow="1" bandRow="1">
                <a:tableStyleId>{5C22544A-7EE6-4342-B048-85BDC9FD1C3A}</a:tableStyleId>
              </a:tblPr>
              <a:tblGrid>
                <a:gridCol w="1317869">
                  <a:extLst>
                    <a:ext uri="{9D8B030D-6E8A-4147-A177-3AD203B41FA5}">
                      <a16:colId xmlns:a16="http://schemas.microsoft.com/office/drawing/2014/main" val="984922825"/>
                    </a:ext>
                  </a:extLst>
                </a:gridCol>
                <a:gridCol w="1317869">
                  <a:extLst>
                    <a:ext uri="{9D8B030D-6E8A-4147-A177-3AD203B41FA5}">
                      <a16:colId xmlns:a16="http://schemas.microsoft.com/office/drawing/2014/main" val="343192943"/>
                    </a:ext>
                  </a:extLst>
                </a:gridCol>
                <a:gridCol w="1317869">
                  <a:extLst>
                    <a:ext uri="{9D8B030D-6E8A-4147-A177-3AD203B41FA5}">
                      <a16:colId xmlns:a16="http://schemas.microsoft.com/office/drawing/2014/main" val="1053492738"/>
                    </a:ext>
                  </a:extLst>
                </a:gridCol>
              </a:tblGrid>
              <a:tr h="39304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a:t>
                      </a:r>
                    </a:p>
                  </a:txBody>
                  <a:tcPr marT="45740" marB="4574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tc>
                <a:extLst>
                  <a:ext uri="{0D108BD9-81ED-4DB2-BD59-A6C34878D82A}">
                    <a16:rowId xmlns:a16="http://schemas.microsoft.com/office/drawing/2014/main" val="315448613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Pred=1 (+)</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B(TP)</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B(FP)</a:t>
                      </a:r>
                    </a:p>
                  </a:txBody>
                  <a:tcPr horzOverflow="overflow"/>
                </a:tc>
                <a:extLst>
                  <a:ext uri="{0D108BD9-81ED-4DB2-BD59-A6C34878D82A}">
                    <a16:rowId xmlns:a16="http://schemas.microsoft.com/office/drawing/2014/main" val="3928910899"/>
                  </a:ext>
                </a:extLst>
              </a:tr>
              <a:tr h="3930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400" b="0" i="0" u="none" strike="noStrike" cap="none" normalizeH="0" baseline="0" dirty="0">
                          <a:ln>
                            <a:noFill/>
                          </a:ln>
                          <a:solidFill>
                            <a:schemeClr val="tx1">
                              <a:lumMod val="50000"/>
                              <a:lumOff val="50000"/>
                            </a:schemeClr>
                          </a:solidFill>
                          <a:effectLst/>
                          <a:latin typeface="Arial" charset="0"/>
                          <a:cs typeface="Arial" charset="0"/>
                        </a:rPr>
                        <a:t>Pred=0 (-)</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B(FN)</a:t>
                      </a: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B(TN)</a:t>
                      </a:r>
                    </a:p>
                  </a:txBody>
                  <a:tcPr horzOverflow="overflow"/>
                </a:tc>
                <a:extLst>
                  <a:ext uri="{0D108BD9-81ED-4DB2-BD59-A6C34878D82A}">
                    <a16:rowId xmlns:a16="http://schemas.microsoft.com/office/drawing/2014/main" val="3295970576"/>
                  </a:ext>
                </a:extLst>
              </a:tr>
            </a:tbl>
          </a:graphicData>
        </a:graphic>
      </p:graphicFrame>
      <p:sp>
        <p:nvSpPr>
          <p:cNvPr id="8" name="TextBox 7">
            <a:extLst>
              <a:ext uri="{FF2B5EF4-FFF2-40B4-BE49-F238E27FC236}">
                <a16:creationId xmlns:a16="http://schemas.microsoft.com/office/drawing/2014/main" id="{1E032FAA-1392-2D4F-EC08-BD7197BADAF6}"/>
              </a:ext>
            </a:extLst>
          </p:cNvPr>
          <p:cNvSpPr txBox="1"/>
          <p:nvPr/>
        </p:nvSpPr>
        <p:spPr>
          <a:xfrm>
            <a:off x="4572000" y="3429000"/>
            <a:ext cx="161195" cy="400110"/>
          </a:xfrm>
          <a:prstGeom prst="rect">
            <a:avLst/>
          </a:prstGeom>
          <a:no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x</a:t>
            </a:r>
          </a:p>
        </p:txBody>
      </p:sp>
      <p:sp>
        <p:nvSpPr>
          <p:cNvPr id="9" name="TextBox 8">
            <a:extLst>
              <a:ext uri="{FF2B5EF4-FFF2-40B4-BE49-F238E27FC236}">
                <a16:creationId xmlns:a16="http://schemas.microsoft.com/office/drawing/2014/main" id="{3FC0E60E-F43D-1A87-D314-6FD37EA94791}"/>
              </a:ext>
            </a:extLst>
          </p:cNvPr>
          <p:cNvSpPr txBox="1"/>
          <p:nvPr/>
        </p:nvSpPr>
        <p:spPr>
          <a:xfrm>
            <a:off x="2635318" y="4615552"/>
            <a:ext cx="3550977" cy="1508105"/>
          </a:xfrm>
          <a:prstGeom prst="rect">
            <a:avLst/>
          </a:prstGeom>
          <a:solidFill>
            <a:schemeClr val="accent2">
              <a:lumMod val="20000"/>
              <a:lumOff val="80000"/>
            </a:schemeClr>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Profit  =  TP/n x B(TP)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	   FP/n x B(FP)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	   FN/n x B(FN) +</a:t>
            </a:r>
          </a:p>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	   TN/n x B(TN)</a:t>
            </a:r>
          </a:p>
        </p:txBody>
      </p:sp>
    </p:spTree>
    <p:extLst>
      <p:ext uri="{BB962C8B-B14F-4D97-AF65-F5344CB8AC3E}">
        <p14:creationId xmlns:p14="http://schemas.microsoft.com/office/powerpoint/2010/main" val="47310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AA7E2A4-98E1-760A-6B1D-1898AD7FBEFD}"/>
              </a:ext>
            </a:extLst>
          </p:cNvPr>
          <p:cNvPicPr>
            <a:picLocks noGrp="1" noChangeAspect="1"/>
          </p:cNvPicPr>
          <p:nvPr>
            <p:ph idx="1"/>
          </p:nvPr>
        </p:nvPicPr>
        <p:blipFill>
          <a:blip r:embed="rId3"/>
          <a:stretch>
            <a:fillRect/>
          </a:stretch>
        </p:blipFill>
        <p:spPr>
          <a:xfrm>
            <a:off x="340294" y="136525"/>
            <a:ext cx="7279706" cy="5459780"/>
          </a:xfrm>
        </p:spPr>
      </p:pic>
      <p:sp>
        <p:nvSpPr>
          <p:cNvPr id="4" name="Slide Number Placeholder 3">
            <a:extLst>
              <a:ext uri="{FF2B5EF4-FFF2-40B4-BE49-F238E27FC236}">
                <a16:creationId xmlns:a16="http://schemas.microsoft.com/office/drawing/2014/main" id="{2860F67C-D961-35CC-11D1-C593AC42EA36}"/>
              </a:ext>
            </a:extLst>
          </p:cNvPr>
          <p:cNvSpPr>
            <a:spLocks noGrp="1"/>
          </p:cNvSpPr>
          <p:nvPr>
            <p:ph type="sldNum" sz="quarter" idx="10"/>
          </p:nvPr>
        </p:nvSpPr>
        <p:spPr/>
        <p:txBody>
          <a:bodyPr/>
          <a:lstStyle/>
          <a:p>
            <a:fld id="{ABBEE3BA-F264-1746-880E-39AD601DF2B1}" type="slidenum">
              <a:rPr lang="en-US" smtClean="0"/>
              <a:t>66</a:t>
            </a:fld>
            <a:endParaRPr lang="en-US"/>
          </a:p>
        </p:txBody>
      </p:sp>
      <p:pic>
        <p:nvPicPr>
          <p:cNvPr id="7" name="Picture 6">
            <a:extLst>
              <a:ext uri="{FF2B5EF4-FFF2-40B4-BE49-F238E27FC236}">
                <a16:creationId xmlns:a16="http://schemas.microsoft.com/office/drawing/2014/main" id="{8BD7B802-574F-4EE8-6051-37CACC1488AA}"/>
              </a:ext>
            </a:extLst>
          </p:cNvPr>
          <p:cNvPicPr>
            <a:picLocks noChangeAspect="1"/>
          </p:cNvPicPr>
          <p:nvPr/>
        </p:nvPicPr>
        <p:blipFill>
          <a:blip r:embed="rId4"/>
          <a:stretch>
            <a:fillRect/>
          </a:stretch>
        </p:blipFill>
        <p:spPr>
          <a:xfrm>
            <a:off x="457200" y="5097212"/>
            <a:ext cx="2745970" cy="1624263"/>
          </a:xfrm>
          <a:prstGeom prst="rect">
            <a:avLst/>
          </a:prstGeom>
          <a:ln w="57150">
            <a:solidFill>
              <a:schemeClr val="accent2"/>
            </a:solidFill>
          </a:ln>
        </p:spPr>
      </p:pic>
      <p:cxnSp>
        <p:nvCxnSpPr>
          <p:cNvPr id="9" name="Straight Arrow Connector 8">
            <a:extLst>
              <a:ext uri="{FF2B5EF4-FFF2-40B4-BE49-F238E27FC236}">
                <a16:creationId xmlns:a16="http://schemas.microsoft.com/office/drawing/2014/main" id="{A74895BC-6296-DF5C-4280-409663AB924B}"/>
              </a:ext>
            </a:extLst>
          </p:cNvPr>
          <p:cNvCxnSpPr/>
          <p:nvPr/>
        </p:nvCxnSpPr>
        <p:spPr bwMode="auto">
          <a:xfrm flipV="1">
            <a:off x="3130062" y="4642338"/>
            <a:ext cx="281353" cy="27256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24B3092E-7E13-92B9-2E98-115BC9B971DA}"/>
              </a:ext>
            </a:extLst>
          </p:cNvPr>
          <p:cNvSpPr txBox="1"/>
          <p:nvPr/>
        </p:nvSpPr>
        <p:spPr>
          <a:xfrm>
            <a:off x="5459260" y="5097212"/>
            <a:ext cx="1816274" cy="1323439"/>
          </a:xfrm>
          <a:prstGeom prst="rect">
            <a:avLst/>
          </a:prstGeom>
          <a:solidFill>
            <a:schemeClr val="accent5"/>
          </a:solidFill>
        </p:spPr>
        <p:txBody>
          <a:bodyPr wrap="squar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Can plug in every different threshold, and estimate profit</a:t>
            </a:r>
          </a:p>
        </p:txBody>
      </p:sp>
      <p:sp>
        <p:nvSpPr>
          <p:cNvPr id="3" name="TextBox 2">
            <a:extLst>
              <a:ext uri="{FF2B5EF4-FFF2-40B4-BE49-F238E27FC236}">
                <a16:creationId xmlns:a16="http://schemas.microsoft.com/office/drawing/2014/main" id="{38FE3955-F15B-307C-6594-C648F3651140}"/>
              </a:ext>
            </a:extLst>
          </p:cNvPr>
          <p:cNvSpPr txBox="1"/>
          <p:nvPr/>
        </p:nvSpPr>
        <p:spPr>
          <a:xfrm>
            <a:off x="7514492" y="726831"/>
            <a:ext cx="1367041" cy="400110"/>
          </a:xfrm>
          <a:prstGeom prst="rect">
            <a:avLst/>
          </a:prstGeom>
          <a:solidFill>
            <a:schemeClr val="accent5"/>
          </a:solidFill>
        </p:spPr>
        <p:txBody>
          <a:bodyPr wrap="none" rtlCol="0">
            <a:spAutoFit/>
          </a:bodyPr>
          <a:lstStyle/>
          <a:p>
            <a:pPr marL="0" indent="0" algn="l">
              <a:buNone/>
            </a:pPr>
            <a:r>
              <a:rPr lang="en-US" sz="2000" dirty="0">
                <a:latin typeface="Tahoma" panose="020B0604030504040204" pitchFamily="34" charset="0"/>
                <a:ea typeface="Tahoma" panose="020B0604030504040204" pitchFamily="34" charset="0"/>
                <a:cs typeface="Tahoma" panose="020B0604030504040204" pitchFamily="34" charset="0"/>
              </a:rPr>
              <a:t>DSB p.212</a:t>
            </a:r>
          </a:p>
        </p:txBody>
      </p:sp>
    </p:spTree>
    <p:extLst>
      <p:ext uri="{BB962C8B-B14F-4D97-AF65-F5344CB8AC3E}">
        <p14:creationId xmlns:p14="http://schemas.microsoft.com/office/powerpoint/2010/main" val="19754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BCB2-C186-3ECE-C659-596D214E30F2}"/>
              </a:ext>
            </a:extLst>
          </p:cNvPr>
          <p:cNvSpPr>
            <a:spLocks noGrp="1"/>
          </p:cNvSpPr>
          <p:nvPr>
            <p:ph type="title"/>
          </p:nvPr>
        </p:nvSpPr>
        <p:spPr/>
        <p:txBody>
          <a:bodyPr/>
          <a:lstStyle/>
          <a:p>
            <a:r>
              <a:rPr lang="en-US" dirty="0"/>
              <a:t>Case Study</a:t>
            </a:r>
          </a:p>
        </p:txBody>
      </p:sp>
      <p:sp>
        <p:nvSpPr>
          <p:cNvPr id="3" name="Content Placeholder 2">
            <a:extLst>
              <a:ext uri="{FF2B5EF4-FFF2-40B4-BE49-F238E27FC236}">
                <a16:creationId xmlns:a16="http://schemas.microsoft.com/office/drawing/2014/main" id="{E40CFA0A-5A5B-6BFE-9435-B4E6391A4129}"/>
              </a:ext>
            </a:extLst>
          </p:cNvPr>
          <p:cNvSpPr>
            <a:spLocks noGrp="1"/>
          </p:cNvSpPr>
          <p:nvPr>
            <p:ph idx="1"/>
          </p:nvPr>
        </p:nvSpPr>
        <p:spPr>
          <a:xfrm>
            <a:off x="277906" y="1029081"/>
            <a:ext cx="5665694" cy="5223326"/>
          </a:xfrm>
        </p:spPr>
        <p:txBody>
          <a:bodyPr/>
          <a:lstStyle/>
          <a:p>
            <a:pPr marL="0" indent="0">
              <a:buNone/>
            </a:pPr>
            <a:r>
              <a:rPr lang="en-US" dirty="0"/>
              <a:t>Modems in Broadband service</a:t>
            </a:r>
          </a:p>
          <a:p>
            <a:endParaRPr lang="en-US" dirty="0"/>
          </a:p>
          <a:p>
            <a:r>
              <a:rPr lang="en-US" dirty="0"/>
              <a:t>AT&amp;T has a broadband service with tens of millions of customers</a:t>
            </a:r>
          </a:p>
          <a:p>
            <a:r>
              <a:rPr lang="en-US" dirty="0"/>
              <a:t>We would regularly get calls from customers with router problems. </a:t>
            </a:r>
          </a:p>
          <a:p>
            <a:pPr lvl="1"/>
            <a:r>
              <a:rPr lang="en-US" dirty="0"/>
              <a:t>BUT many problems are fixed with a simple router reboot</a:t>
            </a:r>
          </a:p>
          <a:p>
            <a:pPr lvl="1"/>
            <a:r>
              <a:rPr lang="en-US" dirty="0"/>
              <a:t>We can do router reboots remotely!  </a:t>
            </a:r>
          </a:p>
          <a:p>
            <a:r>
              <a:rPr lang="en-US" dirty="0"/>
              <a:t>The customer care cost of a call + fix is $10 per call</a:t>
            </a:r>
          </a:p>
          <a:p>
            <a:r>
              <a:rPr lang="en-US" dirty="0"/>
              <a:t>The network cost to implement the fix remotely is $1</a:t>
            </a:r>
          </a:p>
          <a:p>
            <a:r>
              <a:rPr lang="en-US" dirty="0"/>
              <a:t>We could build a model – based on network diagnostics - to predict if a customer had a problem that was fixable via remote reboot</a:t>
            </a:r>
          </a:p>
        </p:txBody>
      </p:sp>
      <p:sp>
        <p:nvSpPr>
          <p:cNvPr id="4" name="Slide Number Placeholder 3">
            <a:extLst>
              <a:ext uri="{FF2B5EF4-FFF2-40B4-BE49-F238E27FC236}">
                <a16:creationId xmlns:a16="http://schemas.microsoft.com/office/drawing/2014/main" id="{CA195F03-25CC-40E4-4ABA-D414A80BBF06}"/>
              </a:ext>
            </a:extLst>
          </p:cNvPr>
          <p:cNvSpPr>
            <a:spLocks noGrp="1"/>
          </p:cNvSpPr>
          <p:nvPr>
            <p:ph type="sldNum" sz="quarter" idx="10"/>
          </p:nvPr>
        </p:nvSpPr>
        <p:spPr/>
        <p:txBody>
          <a:bodyPr/>
          <a:lstStyle/>
          <a:p>
            <a:fld id="{ABBEE3BA-F264-1746-880E-39AD601DF2B1}" type="slidenum">
              <a:rPr lang="en-US" smtClean="0"/>
              <a:t>67</a:t>
            </a:fld>
            <a:endParaRPr lang="en-US" dirty="0"/>
          </a:p>
        </p:txBody>
      </p:sp>
      <p:pic>
        <p:nvPicPr>
          <p:cNvPr id="1026" name="Picture 2" descr="Illustrate a scene where a frustrated customer is on the phone with customer service, visibly stressed out. The customer is holding a phone to their ear with one hand and gesturing in exasperation with the other. There are signal bars on the phone screen, showing only one bar to indicate poor reception. The background should be a home environment, perhaps a living room or a home office, to suggest that the customer is calling from home. The image should capture the essence of someone experiencing a network problem and seeking help.">
            <a:extLst>
              <a:ext uri="{FF2B5EF4-FFF2-40B4-BE49-F238E27FC236}">
                <a16:creationId xmlns:a16="http://schemas.microsoft.com/office/drawing/2014/main" id="{A260A8D0-B1B0-66BC-1339-96BBAF99A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929" y="0"/>
            <a:ext cx="3012141" cy="30121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5B040E-7BD0-4C6F-3569-F422A5EFCCF5}"/>
              </a:ext>
            </a:extLst>
          </p:cNvPr>
          <p:cNvSpPr txBox="1"/>
          <p:nvPr/>
        </p:nvSpPr>
        <p:spPr>
          <a:xfrm>
            <a:off x="6039540" y="2842864"/>
            <a:ext cx="3012141" cy="338554"/>
          </a:xfrm>
          <a:prstGeom prst="rect">
            <a:avLst/>
          </a:prstGeom>
          <a:noFill/>
        </p:spPr>
        <p:txBody>
          <a:bodyPr wrap="square" rtlCol="0">
            <a:spAutoFit/>
          </a:bodyPr>
          <a:lstStyle/>
          <a:p>
            <a:pPr marL="0" indent="0" algn="ctr">
              <a:buNone/>
            </a:pPr>
            <a:r>
              <a:rPr lang="en-US" sz="800" dirty="0">
                <a:latin typeface="Tahoma" panose="020B0604030504040204" pitchFamily="34" charset="0"/>
                <a:ea typeface="Tahoma" panose="020B0604030504040204" pitchFamily="34" charset="0"/>
                <a:cs typeface="Tahoma" panose="020B0604030504040204" pitchFamily="34" charset="0"/>
              </a:rPr>
              <a:t>Dall-E:  “</a:t>
            </a:r>
            <a:r>
              <a:rPr lang="en-US" sz="8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image of customer calling customer care with a network problem”</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7627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BCB2-C186-3ECE-C659-596D214E30F2}"/>
              </a:ext>
            </a:extLst>
          </p:cNvPr>
          <p:cNvSpPr>
            <a:spLocks noGrp="1"/>
          </p:cNvSpPr>
          <p:nvPr>
            <p:ph type="title"/>
          </p:nvPr>
        </p:nvSpPr>
        <p:spPr/>
        <p:txBody>
          <a:bodyPr/>
          <a:lstStyle/>
          <a:p>
            <a:r>
              <a:rPr lang="en-US" dirty="0"/>
              <a:t>Case Study</a:t>
            </a:r>
          </a:p>
        </p:txBody>
      </p:sp>
      <p:sp>
        <p:nvSpPr>
          <p:cNvPr id="3" name="Content Placeholder 2">
            <a:extLst>
              <a:ext uri="{FF2B5EF4-FFF2-40B4-BE49-F238E27FC236}">
                <a16:creationId xmlns:a16="http://schemas.microsoft.com/office/drawing/2014/main" id="{E40CFA0A-5A5B-6BFE-9435-B4E6391A4129}"/>
              </a:ext>
            </a:extLst>
          </p:cNvPr>
          <p:cNvSpPr>
            <a:spLocks noGrp="1"/>
          </p:cNvSpPr>
          <p:nvPr>
            <p:ph idx="1"/>
          </p:nvPr>
        </p:nvSpPr>
        <p:spPr>
          <a:xfrm>
            <a:off x="231631" y="1145894"/>
            <a:ext cx="4174653" cy="5692394"/>
          </a:xfrm>
        </p:spPr>
        <p:txBody>
          <a:bodyPr/>
          <a:lstStyle/>
          <a:p>
            <a:pPr marL="0" indent="0">
              <a:buNone/>
            </a:pPr>
            <a:r>
              <a:rPr lang="en-US" sz="1800" dirty="0"/>
              <a:t>Modems in Broadband service: </a:t>
            </a:r>
          </a:p>
          <a:p>
            <a:pPr>
              <a:buFontTx/>
              <a:buChar char="-"/>
            </a:pPr>
            <a:r>
              <a:rPr lang="en-US" sz="1800" dirty="0"/>
              <a:t>Build a model and sort by probability  to have a problem (likely to call our service center)</a:t>
            </a:r>
          </a:p>
          <a:p>
            <a:pPr>
              <a:buFontTx/>
              <a:buChar char="-"/>
            </a:pPr>
            <a:r>
              <a:rPr lang="en-US" sz="1800" dirty="0"/>
              <a:t>Need to choose a threshold above which we will remotely reboot the router.</a:t>
            </a:r>
          </a:p>
          <a:p>
            <a:pPr>
              <a:buFontTx/>
              <a:buChar char="-"/>
            </a:pPr>
            <a:r>
              <a:rPr lang="en-US" sz="1800" dirty="0"/>
              <a:t>The threshold we choose will determine how many routers we remotely reboot.  </a:t>
            </a:r>
          </a:p>
          <a:p>
            <a:pPr>
              <a:buFontTx/>
              <a:buChar char="-"/>
            </a:pPr>
            <a:r>
              <a:rPr lang="en-US" sz="1800" dirty="0"/>
              <a:t>What does the cost/benefit matrix look like? </a:t>
            </a:r>
          </a:p>
          <a:p>
            <a:pPr>
              <a:buFontTx/>
              <a:buChar char="-"/>
            </a:pPr>
            <a:r>
              <a:rPr lang="en-US" sz="1800" dirty="0"/>
              <a:t>Calculate for the following three cutoffs:</a:t>
            </a:r>
          </a:p>
          <a:p>
            <a:pPr lvl="1">
              <a:buFontTx/>
              <a:buChar char="-"/>
            </a:pPr>
            <a:r>
              <a:rPr lang="en-US" sz="1600" dirty="0"/>
              <a:t>What is precision/recall</a:t>
            </a:r>
          </a:p>
          <a:p>
            <a:pPr lvl="1">
              <a:buFontTx/>
              <a:buChar char="-"/>
            </a:pPr>
            <a:r>
              <a:rPr lang="en-US" sz="1600" dirty="0"/>
              <a:t>What is the F-measure?</a:t>
            </a:r>
          </a:p>
          <a:p>
            <a:pPr lvl="1">
              <a:buFontTx/>
              <a:buChar char="-"/>
            </a:pPr>
            <a:r>
              <a:rPr lang="en-US" sz="1600" dirty="0"/>
              <a:t>What is the profit?  </a:t>
            </a:r>
          </a:p>
          <a:p>
            <a:endParaRPr lang="en-US" sz="1800" dirty="0"/>
          </a:p>
        </p:txBody>
      </p:sp>
      <p:sp>
        <p:nvSpPr>
          <p:cNvPr id="4" name="Slide Number Placeholder 3">
            <a:extLst>
              <a:ext uri="{FF2B5EF4-FFF2-40B4-BE49-F238E27FC236}">
                <a16:creationId xmlns:a16="http://schemas.microsoft.com/office/drawing/2014/main" id="{CA195F03-25CC-40E4-4ABA-D414A80BBF06}"/>
              </a:ext>
            </a:extLst>
          </p:cNvPr>
          <p:cNvSpPr>
            <a:spLocks noGrp="1"/>
          </p:cNvSpPr>
          <p:nvPr>
            <p:ph type="sldNum" sz="quarter" idx="10"/>
          </p:nvPr>
        </p:nvSpPr>
        <p:spPr/>
        <p:txBody>
          <a:bodyPr/>
          <a:lstStyle/>
          <a:p>
            <a:fld id="{ABBEE3BA-F264-1746-880E-39AD601DF2B1}" type="slidenum">
              <a:rPr lang="en-US" smtClean="0"/>
              <a:t>68</a:t>
            </a:fld>
            <a:endParaRPr lang="en-US" dirty="0"/>
          </a:p>
        </p:txBody>
      </p:sp>
      <p:graphicFrame>
        <p:nvGraphicFramePr>
          <p:cNvPr id="5" name="Group 6">
            <a:extLst>
              <a:ext uri="{FF2B5EF4-FFF2-40B4-BE49-F238E27FC236}">
                <a16:creationId xmlns:a16="http://schemas.microsoft.com/office/drawing/2014/main" id="{ED8DA29B-B926-D559-C90C-D1EBF3091EB0}"/>
              </a:ext>
            </a:extLst>
          </p:cNvPr>
          <p:cNvGraphicFramePr>
            <a:graphicFrameLocks noGrp="1"/>
          </p:cNvGraphicFramePr>
          <p:nvPr>
            <p:extLst>
              <p:ext uri="{D42A27DB-BD31-4B8C-83A1-F6EECF244321}">
                <p14:modId xmlns:p14="http://schemas.microsoft.com/office/powerpoint/2010/main" val="4094273580"/>
              </p:ext>
            </p:extLst>
          </p:nvPr>
        </p:nvGraphicFramePr>
        <p:xfrm>
          <a:off x="4684058" y="3012141"/>
          <a:ext cx="2859741" cy="875422"/>
        </p:xfrm>
        <a:graphic>
          <a:graphicData uri="http://schemas.openxmlformats.org/drawingml/2006/table">
            <a:tbl>
              <a:tblPr/>
              <a:tblGrid>
                <a:gridCol w="1113995">
                  <a:extLst>
                    <a:ext uri="{9D8B030D-6E8A-4147-A177-3AD203B41FA5}">
                      <a16:colId xmlns:a16="http://schemas.microsoft.com/office/drawing/2014/main" val="20000"/>
                    </a:ext>
                  </a:extLst>
                </a:gridCol>
                <a:gridCol w="792499">
                  <a:extLst>
                    <a:ext uri="{9D8B030D-6E8A-4147-A177-3AD203B41FA5}">
                      <a16:colId xmlns:a16="http://schemas.microsoft.com/office/drawing/2014/main" val="20001"/>
                    </a:ext>
                  </a:extLst>
                </a:gridCol>
                <a:gridCol w="953247">
                  <a:extLst>
                    <a:ext uri="{9D8B030D-6E8A-4147-A177-3AD203B41FA5}">
                      <a16:colId xmlns:a16="http://schemas.microsoft.com/office/drawing/2014/main" val="20002"/>
                    </a:ext>
                  </a:extLst>
                </a:gridCol>
              </a:tblGrid>
              <a:tr h="32678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1" i="0" u="none" strike="noStrike" cap="none" normalizeH="0" baseline="0" dirty="0">
                          <a:ln>
                            <a:noFill/>
                          </a:ln>
                          <a:solidFill>
                            <a:schemeClr val="accent2"/>
                          </a:solidFill>
                          <a:effectLst/>
                          <a:latin typeface="Arial" charset="0"/>
                          <a:cs typeface="Arial" charset="0"/>
                        </a:rPr>
                        <a:t>Cut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3DC1147E-BED7-2B61-08F1-F694686270AC}"/>
              </a:ext>
            </a:extLst>
          </p:cNvPr>
          <p:cNvGraphicFramePr>
            <a:graphicFrameLocks noGrp="1"/>
          </p:cNvGraphicFramePr>
          <p:nvPr>
            <p:extLst>
              <p:ext uri="{D42A27DB-BD31-4B8C-83A1-F6EECF244321}">
                <p14:modId xmlns:p14="http://schemas.microsoft.com/office/powerpoint/2010/main" val="1814213972"/>
              </p:ext>
            </p:extLst>
          </p:nvPr>
        </p:nvGraphicFramePr>
        <p:xfrm>
          <a:off x="7775298" y="3251071"/>
          <a:ext cx="1090796" cy="2483475"/>
        </p:xfrm>
        <a:graphic>
          <a:graphicData uri="http://schemas.openxmlformats.org/drawingml/2006/table">
            <a:tbl>
              <a:tblPr firstRow="1" bandRow="1">
                <a:tableStyleId>{5C22544A-7EE6-4342-B048-85BDC9FD1C3A}</a:tableStyleId>
              </a:tblPr>
              <a:tblGrid>
                <a:gridCol w="417754">
                  <a:extLst>
                    <a:ext uri="{9D8B030D-6E8A-4147-A177-3AD203B41FA5}">
                      <a16:colId xmlns:a16="http://schemas.microsoft.com/office/drawing/2014/main" val="2988090810"/>
                    </a:ext>
                  </a:extLst>
                </a:gridCol>
                <a:gridCol w="673042">
                  <a:extLst>
                    <a:ext uri="{9D8B030D-6E8A-4147-A177-3AD203B41FA5}">
                      <a16:colId xmlns:a16="http://schemas.microsoft.com/office/drawing/2014/main" val="2359743302"/>
                    </a:ext>
                  </a:extLst>
                </a:gridCol>
              </a:tblGrid>
              <a:tr h="292186">
                <a:tc>
                  <a:txBody>
                    <a:bodyPr/>
                    <a:lstStyle/>
                    <a:p>
                      <a:pPr algn="ctr" rtl="0" fontAlgn="b"/>
                      <a:r>
                        <a:rPr lang="en-US" sz="1100" b="1" i="0" u="none" strike="noStrike" dirty="0">
                          <a:solidFill>
                            <a:srgbClr val="000000"/>
                          </a:solidFill>
                          <a:effectLst/>
                          <a:latin typeface="Calibri" panose="020F0502020204030204" pitchFamily="34" charset="0"/>
                        </a:rPr>
                        <a:t> Truth</a:t>
                      </a:r>
                    </a:p>
                  </a:txBody>
                  <a:tcPr marL="9525" marR="9525" marT="9525" marB="0" anchor="b"/>
                </a:tc>
                <a:tc>
                  <a:txBody>
                    <a:bodyPr/>
                    <a:lstStyle/>
                    <a:p>
                      <a:pPr algn="l" rtl="0" fontAlgn="b"/>
                      <a:r>
                        <a:rPr lang="en-US" sz="1100" b="1" i="0" u="none" strike="noStrike" dirty="0">
                          <a:solidFill>
                            <a:srgbClr val="000000"/>
                          </a:solidFill>
                          <a:effectLst/>
                          <a:latin typeface="Calibri" panose="020F0502020204030204" pitchFamily="34" charset="0"/>
                        </a:rPr>
                        <a:t> Model Prediction</a:t>
                      </a:r>
                    </a:p>
                  </a:txBody>
                  <a:tcPr marL="9525" marR="9525" marT="9525" marB="0" anchor="b"/>
                </a:tc>
                <a:extLst>
                  <a:ext uri="{0D108BD9-81ED-4DB2-BD59-A6C34878D82A}">
                    <a16:rowId xmlns:a16="http://schemas.microsoft.com/office/drawing/2014/main" val="469528896"/>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0.901</a:t>
                      </a:r>
                    </a:p>
                  </a:txBody>
                  <a:tcPr marL="9525" marR="9525" marT="9525" marB="0" anchor="b"/>
                </a:tc>
                <a:extLst>
                  <a:ext uri="{0D108BD9-81ED-4DB2-BD59-A6C34878D82A}">
                    <a16:rowId xmlns:a16="http://schemas.microsoft.com/office/drawing/2014/main" val="479169102"/>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0.868</a:t>
                      </a:r>
                    </a:p>
                  </a:txBody>
                  <a:tcPr marL="9525" marR="9525" marT="9525" marB="0" anchor="b"/>
                </a:tc>
                <a:extLst>
                  <a:ext uri="{0D108BD9-81ED-4DB2-BD59-A6C34878D82A}">
                    <a16:rowId xmlns:a16="http://schemas.microsoft.com/office/drawing/2014/main" val="2775358280"/>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0.725</a:t>
                      </a:r>
                    </a:p>
                  </a:txBody>
                  <a:tcPr marL="9525" marR="9525" marT="9525" marB="0" anchor="b"/>
                </a:tc>
                <a:extLst>
                  <a:ext uri="{0D108BD9-81ED-4DB2-BD59-A6C34878D82A}">
                    <a16:rowId xmlns:a16="http://schemas.microsoft.com/office/drawing/2014/main" val="617602299"/>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0.701</a:t>
                      </a:r>
                    </a:p>
                  </a:txBody>
                  <a:tcPr marL="9525" marR="9525" marT="9525" marB="0" anchor="b"/>
                </a:tc>
                <a:extLst>
                  <a:ext uri="{0D108BD9-81ED-4DB2-BD59-A6C34878D82A}">
                    <a16:rowId xmlns:a16="http://schemas.microsoft.com/office/drawing/2014/main" val="122941385"/>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0.605</a:t>
                      </a:r>
                    </a:p>
                  </a:txBody>
                  <a:tcPr marL="9525" marR="9525" marT="9525" marB="0" anchor="b"/>
                </a:tc>
                <a:extLst>
                  <a:ext uri="{0D108BD9-81ED-4DB2-BD59-A6C34878D82A}">
                    <a16:rowId xmlns:a16="http://schemas.microsoft.com/office/drawing/2014/main" val="2140843985"/>
                  </a:ext>
                </a:extLst>
              </a:tr>
              <a:tr h="213867">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0.502</a:t>
                      </a:r>
                    </a:p>
                  </a:txBody>
                  <a:tcPr marL="9525" marR="9525" marT="9525" marB="0" anchor="b"/>
                </a:tc>
                <a:extLst>
                  <a:ext uri="{0D108BD9-81ED-4DB2-BD59-A6C34878D82A}">
                    <a16:rowId xmlns:a16="http://schemas.microsoft.com/office/drawing/2014/main" val="1995109364"/>
                  </a:ext>
                </a:extLst>
              </a:tr>
              <a:tr h="213867">
                <a:tc>
                  <a:txBody>
                    <a:bodyPr/>
                    <a:lstStyle/>
                    <a:p>
                      <a:pPr algn="ctr" rtl="0"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0.475</a:t>
                      </a:r>
                    </a:p>
                  </a:txBody>
                  <a:tcPr marL="9525" marR="9525" marT="9525" marB="0" anchor="b"/>
                </a:tc>
                <a:extLst>
                  <a:ext uri="{0D108BD9-81ED-4DB2-BD59-A6C34878D82A}">
                    <a16:rowId xmlns:a16="http://schemas.microsoft.com/office/drawing/2014/main" val="2760637242"/>
                  </a:ext>
                </a:extLst>
              </a:tr>
              <a:tr h="213867">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692289235"/>
                  </a:ext>
                </a:extLst>
              </a:tr>
              <a:tr h="213867">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350723267"/>
                  </a:ext>
                </a:extLst>
              </a:tr>
              <a:tr h="213867">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2747872764"/>
                  </a:ext>
                </a:extLst>
              </a:tr>
            </a:tbl>
          </a:graphicData>
        </a:graphic>
      </p:graphicFrame>
      <p:graphicFrame>
        <p:nvGraphicFramePr>
          <p:cNvPr id="8" name="Group 6">
            <a:extLst>
              <a:ext uri="{FF2B5EF4-FFF2-40B4-BE49-F238E27FC236}">
                <a16:creationId xmlns:a16="http://schemas.microsoft.com/office/drawing/2014/main" id="{28533A45-52A2-A228-7E0B-DB300C424041}"/>
              </a:ext>
            </a:extLst>
          </p:cNvPr>
          <p:cNvGraphicFramePr>
            <a:graphicFrameLocks noGrp="1"/>
          </p:cNvGraphicFramePr>
          <p:nvPr>
            <p:extLst>
              <p:ext uri="{D42A27DB-BD31-4B8C-83A1-F6EECF244321}">
                <p14:modId xmlns:p14="http://schemas.microsoft.com/office/powerpoint/2010/main" val="153015276"/>
              </p:ext>
            </p:extLst>
          </p:nvPr>
        </p:nvGraphicFramePr>
        <p:xfrm>
          <a:off x="4684058" y="4075950"/>
          <a:ext cx="2859741" cy="875422"/>
        </p:xfrm>
        <a:graphic>
          <a:graphicData uri="http://schemas.openxmlformats.org/drawingml/2006/table">
            <a:tbl>
              <a:tblPr/>
              <a:tblGrid>
                <a:gridCol w="1113995">
                  <a:extLst>
                    <a:ext uri="{9D8B030D-6E8A-4147-A177-3AD203B41FA5}">
                      <a16:colId xmlns:a16="http://schemas.microsoft.com/office/drawing/2014/main" val="20000"/>
                    </a:ext>
                  </a:extLst>
                </a:gridCol>
                <a:gridCol w="792499">
                  <a:extLst>
                    <a:ext uri="{9D8B030D-6E8A-4147-A177-3AD203B41FA5}">
                      <a16:colId xmlns:a16="http://schemas.microsoft.com/office/drawing/2014/main" val="20001"/>
                    </a:ext>
                  </a:extLst>
                </a:gridCol>
                <a:gridCol w="953247">
                  <a:extLst>
                    <a:ext uri="{9D8B030D-6E8A-4147-A177-3AD203B41FA5}">
                      <a16:colId xmlns:a16="http://schemas.microsoft.com/office/drawing/2014/main" val="20002"/>
                    </a:ext>
                  </a:extLst>
                </a:gridCol>
              </a:tblGrid>
              <a:tr h="32678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1" i="0" u="none" strike="noStrike" cap="none" normalizeH="0" baseline="0" dirty="0">
                          <a:ln>
                            <a:noFill/>
                          </a:ln>
                          <a:solidFill>
                            <a:schemeClr val="accent2"/>
                          </a:solidFill>
                          <a:effectLst/>
                          <a:latin typeface="Arial" charset="0"/>
                          <a:cs typeface="Arial" charset="0"/>
                        </a:rPr>
                        <a:t>Cut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 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graphicFrame>
        <p:nvGraphicFramePr>
          <p:cNvPr id="9" name="Group 6">
            <a:extLst>
              <a:ext uri="{FF2B5EF4-FFF2-40B4-BE49-F238E27FC236}">
                <a16:creationId xmlns:a16="http://schemas.microsoft.com/office/drawing/2014/main" id="{BF96BB8E-CB65-FDA3-3EF1-E41E14008CA9}"/>
              </a:ext>
            </a:extLst>
          </p:cNvPr>
          <p:cNvGraphicFramePr>
            <a:graphicFrameLocks noGrp="1"/>
          </p:cNvGraphicFramePr>
          <p:nvPr>
            <p:extLst>
              <p:ext uri="{D42A27DB-BD31-4B8C-83A1-F6EECF244321}">
                <p14:modId xmlns:p14="http://schemas.microsoft.com/office/powerpoint/2010/main" val="2969614286"/>
              </p:ext>
            </p:extLst>
          </p:nvPr>
        </p:nvGraphicFramePr>
        <p:xfrm>
          <a:off x="4670611" y="5139760"/>
          <a:ext cx="2859741" cy="875422"/>
        </p:xfrm>
        <a:graphic>
          <a:graphicData uri="http://schemas.openxmlformats.org/drawingml/2006/table">
            <a:tbl>
              <a:tblPr/>
              <a:tblGrid>
                <a:gridCol w="1113995">
                  <a:extLst>
                    <a:ext uri="{9D8B030D-6E8A-4147-A177-3AD203B41FA5}">
                      <a16:colId xmlns:a16="http://schemas.microsoft.com/office/drawing/2014/main" val="20000"/>
                    </a:ext>
                  </a:extLst>
                </a:gridCol>
                <a:gridCol w="792499">
                  <a:extLst>
                    <a:ext uri="{9D8B030D-6E8A-4147-A177-3AD203B41FA5}">
                      <a16:colId xmlns:a16="http://schemas.microsoft.com/office/drawing/2014/main" val="20001"/>
                    </a:ext>
                  </a:extLst>
                </a:gridCol>
                <a:gridCol w="953247">
                  <a:extLst>
                    <a:ext uri="{9D8B030D-6E8A-4147-A177-3AD203B41FA5}">
                      <a16:colId xmlns:a16="http://schemas.microsoft.com/office/drawing/2014/main" val="20002"/>
                    </a:ext>
                  </a:extLst>
                </a:gridCol>
              </a:tblGrid>
              <a:tr h="32678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1" i="0" u="none" strike="noStrike" cap="none" normalizeH="0" baseline="0" dirty="0">
                          <a:ln>
                            <a:noFill/>
                          </a:ln>
                          <a:solidFill>
                            <a:schemeClr val="accent2"/>
                          </a:solidFill>
                          <a:effectLst/>
                          <a:latin typeface="Arial" charset="0"/>
                          <a:cs typeface="Arial" charset="0"/>
                        </a:rPr>
                        <a:t>Cut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Truth=0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 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386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lumMod val="50000"/>
                              <a:lumOff val="50000"/>
                            </a:schemeClr>
                          </a:solidFill>
                          <a:effectLst/>
                          <a:latin typeface="Arial" charset="0"/>
                          <a:cs typeface="Arial" charset="0"/>
                        </a:rPr>
                        <a:t>Pred=0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3"/>
                  </a:ext>
                </a:extLst>
              </a:tr>
            </a:tbl>
          </a:graphicData>
        </a:graphic>
      </p:graphicFrame>
      <p:pic>
        <p:nvPicPr>
          <p:cNvPr id="2050" name="Picture 2" descr="Depict a highly detailed and realistic scene of an adult customer on the phone with customer service, showing signs of frustration due to a network problem. The customer is in a home setting, either a living room or a home office, holding a smartphone to their ear. The smartphone screen visibly displays poor signal strength, with only one bar. The customer's other hand is raised in a gesture of exasperation. The environment should look very detailed and true-to-life, with household items and furniture around, to give the impression of a real-world scenario.">
            <a:extLst>
              <a:ext uri="{FF2B5EF4-FFF2-40B4-BE49-F238E27FC236}">
                <a16:creationId xmlns:a16="http://schemas.microsoft.com/office/drawing/2014/main" id="{A961ECEC-C67A-AB2C-E31A-ABF270251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764" y="130640"/>
            <a:ext cx="2133599" cy="21335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2691E8-CA10-75C4-60C3-A4E746F1D9BF}"/>
              </a:ext>
            </a:extLst>
          </p:cNvPr>
          <p:cNvSpPr txBox="1"/>
          <p:nvPr/>
        </p:nvSpPr>
        <p:spPr>
          <a:xfrm>
            <a:off x="5970492" y="2283349"/>
            <a:ext cx="3012141" cy="338554"/>
          </a:xfrm>
          <a:prstGeom prst="rect">
            <a:avLst/>
          </a:prstGeom>
          <a:noFill/>
        </p:spPr>
        <p:txBody>
          <a:bodyPr wrap="square" rtlCol="0">
            <a:spAutoFit/>
          </a:bodyPr>
          <a:lstStyle/>
          <a:p>
            <a:pPr marL="0" indent="0" algn="ctr">
              <a:buNone/>
            </a:pPr>
            <a:r>
              <a:rPr lang="en-US" sz="800" dirty="0">
                <a:latin typeface="Tahoma" panose="020B0604030504040204" pitchFamily="34" charset="0"/>
                <a:ea typeface="Tahoma" panose="020B0604030504040204" pitchFamily="34" charset="0"/>
                <a:cs typeface="Tahoma" panose="020B0604030504040204" pitchFamily="34" charset="0"/>
              </a:rPr>
              <a:t>Dall-E:  “</a:t>
            </a:r>
            <a:r>
              <a:rPr lang="en-US" sz="8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can you make the image more realistic and less cartoony?”</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1B025019-274F-5921-0ECC-EA6B1FABF1AB}"/>
              </a:ext>
            </a:extLst>
          </p:cNvPr>
          <p:cNvSpPr txBox="1"/>
          <p:nvPr/>
        </p:nvSpPr>
        <p:spPr>
          <a:xfrm>
            <a:off x="5474564" y="2696044"/>
            <a:ext cx="1433790" cy="276999"/>
          </a:xfrm>
          <a:prstGeom prst="rect">
            <a:avLst/>
          </a:prstGeom>
          <a:solidFill>
            <a:schemeClr val="accent5"/>
          </a:solidFill>
        </p:spPr>
        <p:txBody>
          <a:bodyPr wrap="non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TP/FP given in %s</a:t>
            </a:r>
          </a:p>
        </p:txBody>
      </p:sp>
    </p:spTree>
    <p:extLst>
      <p:ext uri="{BB962C8B-B14F-4D97-AF65-F5344CB8AC3E}">
        <p14:creationId xmlns:p14="http://schemas.microsoft.com/office/powerpoint/2010/main" val="381297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CF6D-8F96-D5EF-99F1-82575FBAC1AC}"/>
              </a:ext>
            </a:extLst>
          </p:cNvPr>
          <p:cNvSpPr>
            <a:spLocks noGrp="1"/>
          </p:cNvSpPr>
          <p:nvPr>
            <p:ph type="title"/>
          </p:nvPr>
        </p:nvSpPr>
        <p:spPr>
          <a:xfrm>
            <a:off x="457200" y="87390"/>
            <a:ext cx="8229600" cy="729214"/>
          </a:xfrm>
        </p:spPr>
        <p:txBody>
          <a:bodyPr/>
          <a:lstStyle/>
          <a:p>
            <a:r>
              <a:rPr lang="en-US" dirty="0"/>
              <a:t>Profit Curves</a:t>
            </a:r>
          </a:p>
        </p:txBody>
      </p:sp>
      <p:sp>
        <p:nvSpPr>
          <p:cNvPr id="3" name="Content Placeholder 2">
            <a:extLst>
              <a:ext uri="{FF2B5EF4-FFF2-40B4-BE49-F238E27FC236}">
                <a16:creationId xmlns:a16="http://schemas.microsoft.com/office/drawing/2014/main" id="{F1EA0CA4-089F-EE97-7980-2453EE233559}"/>
              </a:ext>
            </a:extLst>
          </p:cNvPr>
          <p:cNvSpPr>
            <a:spLocks noGrp="1"/>
          </p:cNvSpPr>
          <p:nvPr>
            <p:ph idx="1"/>
          </p:nvPr>
        </p:nvSpPr>
        <p:spPr>
          <a:xfrm>
            <a:off x="457200" y="850601"/>
            <a:ext cx="8111765" cy="1080278"/>
          </a:xfrm>
        </p:spPr>
        <p:txBody>
          <a:bodyPr/>
          <a:lstStyle/>
          <a:p>
            <a:r>
              <a:rPr lang="en-US" dirty="0"/>
              <a:t>This brings us to YAC (yet another curve) – calculate the profit for every threshold and select the maximum.  </a:t>
            </a:r>
          </a:p>
        </p:txBody>
      </p:sp>
      <p:sp>
        <p:nvSpPr>
          <p:cNvPr id="4" name="Slide Number Placeholder 3">
            <a:extLst>
              <a:ext uri="{FF2B5EF4-FFF2-40B4-BE49-F238E27FC236}">
                <a16:creationId xmlns:a16="http://schemas.microsoft.com/office/drawing/2014/main" id="{14085968-D261-C5B6-CFB8-B15438692F87}"/>
              </a:ext>
            </a:extLst>
          </p:cNvPr>
          <p:cNvSpPr>
            <a:spLocks noGrp="1"/>
          </p:cNvSpPr>
          <p:nvPr>
            <p:ph type="sldNum" sz="quarter" idx="10"/>
          </p:nvPr>
        </p:nvSpPr>
        <p:spPr/>
        <p:txBody>
          <a:bodyPr/>
          <a:lstStyle/>
          <a:p>
            <a:fld id="{ABBEE3BA-F264-1746-880E-39AD601DF2B1}" type="slidenum">
              <a:rPr lang="en-US" smtClean="0"/>
              <a:t>69</a:t>
            </a:fld>
            <a:endParaRPr lang="en-US"/>
          </a:p>
        </p:txBody>
      </p:sp>
      <p:pic>
        <p:nvPicPr>
          <p:cNvPr id="6" name="Picture 5" descr="A graph of a number of individuals&#10;&#10;Description automatically generated with medium confidence">
            <a:extLst>
              <a:ext uri="{FF2B5EF4-FFF2-40B4-BE49-F238E27FC236}">
                <a16:creationId xmlns:a16="http://schemas.microsoft.com/office/drawing/2014/main" id="{34E3D389-70D7-7381-3C11-E5DEFCD8D6D4}"/>
              </a:ext>
            </a:extLst>
          </p:cNvPr>
          <p:cNvPicPr>
            <a:picLocks noChangeAspect="1"/>
          </p:cNvPicPr>
          <p:nvPr/>
        </p:nvPicPr>
        <p:blipFill>
          <a:blip r:embed="rId3"/>
          <a:stretch>
            <a:fillRect/>
          </a:stretch>
        </p:blipFill>
        <p:spPr>
          <a:xfrm>
            <a:off x="1987696" y="1584509"/>
            <a:ext cx="6356386" cy="4854485"/>
          </a:xfrm>
          <a:prstGeom prst="rect">
            <a:avLst/>
          </a:prstGeom>
        </p:spPr>
      </p:pic>
      <p:sp>
        <p:nvSpPr>
          <p:cNvPr id="7" name="TextBox 6">
            <a:extLst>
              <a:ext uri="{FF2B5EF4-FFF2-40B4-BE49-F238E27FC236}">
                <a16:creationId xmlns:a16="http://schemas.microsoft.com/office/drawing/2014/main" id="{E7D94A1C-EC77-C076-E3DD-341E5DF409C4}"/>
              </a:ext>
            </a:extLst>
          </p:cNvPr>
          <p:cNvSpPr txBox="1"/>
          <p:nvPr/>
        </p:nvSpPr>
        <p:spPr>
          <a:xfrm>
            <a:off x="7426685" y="6441735"/>
            <a:ext cx="848309" cy="276999"/>
          </a:xfrm>
          <a:prstGeom prst="rect">
            <a:avLst/>
          </a:prstGeom>
          <a:solidFill>
            <a:schemeClr val="accent1"/>
          </a:solidFill>
        </p:spPr>
        <p:txBody>
          <a:bodyPr wrap="non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DSB p213</a:t>
            </a:r>
          </a:p>
        </p:txBody>
      </p:sp>
      <p:sp>
        <p:nvSpPr>
          <p:cNvPr id="8" name="TextBox 7">
            <a:extLst>
              <a:ext uri="{FF2B5EF4-FFF2-40B4-BE49-F238E27FC236}">
                <a16:creationId xmlns:a16="http://schemas.microsoft.com/office/drawing/2014/main" id="{A117D2C4-BE07-5258-59C4-DD245C54CDA7}"/>
              </a:ext>
            </a:extLst>
          </p:cNvPr>
          <p:cNvSpPr txBox="1"/>
          <p:nvPr/>
        </p:nvSpPr>
        <p:spPr>
          <a:xfrm>
            <a:off x="111762" y="3148551"/>
            <a:ext cx="1875934" cy="1169551"/>
          </a:xfrm>
          <a:prstGeom prst="rect">
            <a:avLst/>
          </a:prstGeom>
          <a:solidFill>
            <a:schemeClr val="accent1"/>
          </a:solidFill>
        </p:spPr>
        <p:txBody>
          <a:bodyPr wrap="squar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How this is done is very problem specific and typically requires many (informed) assumptions!</a:t>
            </a:r>
          </a:p>
        </p:txBody>
      </p:sp>
    </p:spTree>
    <p:extLst>
      <p:ext uri="{BB962C8B-B14F-4D97-AF65-F5344CB8AC3E}">
        <p14:creationId xmlns:p14="http://schemas.microsoft.com/office/powerpoint/2010/main" val="53170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1815-26C7-6887-93DD-F1AB9C00B410}"/>
              </a:ext>
            </a:extLst>
          </p:cNvPr>
          <p:cNvSpPr>
            <a:spLocks noGrp="1"/>
          </p:cNvSpPr>
          <p:nvPr>
            <p:ph type="title"/>
          </p:nvPr>
        </p:nvSpPr>
        <p:spPr/>
        <p:txBody>
          <a:bodyPr/>
          <a:lstStyle/>
          <a:p>
            <a:r>
              <a:rPr lang="en-US" dirty="0"/>
              <a:t>Complexity vs. Error</a:t>
            </a:r>
          </a:p>
        </p:txBody>
      </p:sp>
      <p:pic>
        <p:nvPicPr>
          <p:cNvPr id="5" name="Content Placeholder 4">
            <a:extLst>
              <a:ext uri="{FF2B5EF4-FFF2-40B4-BE49-F238E27FC236}">
                <a16:creationId xmlns:a16="http://schemas.microsoft.com/office/drawing/2014/main" id="{999B45EB-7969-F839-FA0E-CA09D4E23B75}"/>
              </a:ext>
            </a:extLst>
          </p:cNvPr>
          <p:cNvPicPr>
            <a:picLocks noGrp="1" noChangeAspect="1"/>
          </p:cNvPicPr>
          <p:nvPr>
            <p:ph idx="1"/>
          </p:nvPr>
        </p:nvPicPr>
        <p:blipFill>
          <a:blip r:embed="rId3"/>
          <a:stretch>
            <a:fillRect/>
          </a:stretch>
        </p:blipFill>
        <p:spPr>
          <a:xfrm>
            <a:off x="317500" y="1132006"/>
            <a:ext cx="6680200" cy="3314700"/>
          </a:xfrm>
          <a:prstGeom prst="rect">
            <a:avLst/>
          </a:prstGeom>
        </p:spPr>
      </p:pic>
      <p:sp>
        <p:nvSpPr>
          <p:cNvPr id="4" name="Slide Number Placeholder 3">
            <a:extLst>
              <a:ext uri="{FF2B5EF4-FFF2-40B4-BE49-F238E27FC236}">
                <a16:creationId xmlns:a16="http://schemas.microsoft.com/office/drawing/2014/main" id="{C0FC1D93-B4A3-842B-0F2C-3D365964F417}"/>
              </a:ext>
            </a:extLst>
          </p:cNvPr>
          <p:cNvSpPr>
            <a:spLocks noGrp="1"/>
          </p:cNvSpPr>
          <p:nvPr>
            <p:ph type="sldNum" sz="quarter" idx="10"/>
          </p:nvPr>
        </p:nvSpPr>
        <p:spPr/>
        <p:txBody>
          <a:bodyPr/>
          <a:lstStyle/>
          <a:p>
            <a:fld id="{ABBEE3BA-F264-1746-880E-39AD601DF2B1}" type="slidenum">
              <a:rPr lang="en-US" smtClean="0"/>
              <a:t>7</a:t>
            </a:fld>
            <a:endParaRPr lang="en-US"/>
          </a:p>
        </p:txBody>
      </p:sp>
      <p:sp>
        <p:nvSpPr>
          <p:cNvPr id="6" name="TextBox 5">
            <a:extLst>
              <a:ext uri="{FF2B5EF4-FFF2-40B4-BE49-F238E27FC236}">
                <a16:creationId xmlns:a16="http://schemas.microsoft.com/office/drawing/2014/main" id="{70880427-3C22-5C2B-0213-C6F465D8EB69}"/>
              </a:ext>
            </a:extLst>
          </p:cNvPr>
          <p:cNvSpPr txBox="1"/>
          <p:nvPr/>
        </p:nvSpPr>
        <p:spPr>
          <a:xfrm>
            <a:off x="1750555" y="4941835"/>
            <a:ext cx="5871533" cy="1175706"/>
          </a:xfrm>
          <a:prstGeom prst="rect">
            <a:avLst/>
          </a:prstGeom>
          <a:solidFill>
            <a:schemeClr val="accent2">
              <a:lumMod val="20000"/>
              <a:lumOff val="80000"/>
            </a:schemeClr>
          </a:solidFill>
        </p:spPr>
        <p:txBody>
          <a:bodyPr wrap="square" rtlCol="0">
            <a:spAutoFit/>
          </a:bodyPr>
          <a:lstStyle/>
          <a:p>
            <a:pPr algn="ctr">
              <a:buNone/>
            </a:pPr>
            <a:r>
              <a:rPr lang="en-US" sz="1600" dirty="0">
                <a:latin typeface="Tahoma" panose="020B0604030504040204" pitchFamily="34" charset="0"/>
                <a:ea typeface="Tahoma" panose="020B0604030504040204" pitchFamily="34" charset="0"/>
                <a:cs typeface="Tahoma" panose="020B0604030504040204" pitchFamily="34" charset="0"/>
              </a:rPr>
              <a:t>This is one of the most important concepts of machine learning</a:t>
            </a:r>
          </a:p>
          <a:p>
            <a:pPr marL="285750" indent="-285750" algn="ctr"/>
            <a:r>
              <a:rPr lang="en-US" sz="1600" dirty="0">
                <a:latin typeface="Tahoma" panose="020B0604030504040204" pitchFamily="34" charset="0"/>
                <a:ea typeface="Tahoma" panose="020B0604030504040204" pitchFamily="34" charset="0"/>
                <a:cs typeface="Tahoma" panose="020B0604030504040204" pitchFamily="34" charset="0"/>
              </a:rPr>
              <a:t>Models always get better (as measured on training set) with more data or more complexity</a:t>
            </a:r>
          </a:p>
          <a:p>
            <a:pPr marL="285750" indent="-285750" algn="ctr"/>
            <a:r>
              <a:rPr lang="en-US" sz="1600" dirty="0">
                <a:latin typeface="Tahoma" panose="020B0604030504040204" pitchFamily="34" charset="0"/>
                <a:ea typeface="Tahoma" panose="020B0604030504040204" pitchFamily="34" charset="0"/>
                <a:cs typeface="Tahoma" panose="020B0604030504040204" pitchFamily="34" charset="0"/>
              </a:rPr>
              <a:t>But need holdout data to </a:t>
            </a:r>
            <a:r>
              <a:rPr lang="en-US" sz="1600" i="1" dirty="0">
                <a:latin typeface="Tahoma" panose="020B0604030504040204" pitchFamily="34" charset="0"/>
                <a:ea typeface="Tahoma" panose="020B0604030504040204" pitchFamily="34" charset="0"/>
                <a:cs typeface="Tahoma" panose="020B0604030504040204" pitchFamily="34" charset="0"/>
              </a:rPr>
              <a:t>optimize</a:t>
            </a:r>
            <a:r>
              <a:rPr lang="en-US" sz="1600" dirty="0">
                <a:latin typeface="Tahoma" panose="020B0604030504040204" pitchFamily="34" charset="0"/>
                <a:ea typeface="Tahoma" panose="020B0604030504040204" pitchFamily="34" charset="0"/>
                <a:cs typeface="Tahoma" panose="020B0604030504040204" pitchFamily="34" charset="0"/>
              </a:rPr>
              <a:t> generalizability</a:t>
            </a:r>
          </a:p>
        </p:txBody>
      </p:sp>
      <p:pic>
        <p:nvPicPr>
          <p:cNvPr id="3" name="Picture 2" descr="A yellow light bulb with black lines&#10;&#10;Description automatically generated">
            <a:extLst>
              <a:ext uri="{FF2B5EF4-FFF2-40B4-BE49-F238E27FC236}">
                <a16:creationId xmlns:a16="http://schemas.microsoft.com/office/drawing/2014/main" id="{1B24F7FA-EA0A-22B6-927B-C4AB5324C39D}"/>
              </a:ext>
            </a:extLst>
          </p:cNvPr>
          <p:cNvPicPr>
            <a:picLocks noChangeAspect="1"/>
          </p:cNvPicPr>
          <p:nvPr/>
        </p:nvPicPr>
        <p:blipFill>
          <a:blip r:embed="rId4"/>
          <a:stretch>
            <a:fillRect/>
          </a:stretch>
        </p:blipFill>
        <p:spPr>
          <a:xfrm>
            <a:off x="8061237" y="0"/>
            <a:ext cx="1099825" cy="1133107"/>
          </a:xfrm>
          <a:prstGeom prst="rect">
            <a:avLst/>
          </a:prstGeom>
        </p:spPr>
      </p:pic>
      <p:sp>
        <p:nvSpPr>
          <p:cNvPr id="8" name="TextBox 7">
            <a:extLst>
              <a:ext uri="{FF2B5EF4-FFF2-40B4-BE49-F238E27FC236}">
                <a16:creationId xmlns:a16="http://schemas.microsoft.com/office/drawing/2014/main" id="{8471B68D-0DE4-DDBF-53FB-D9B7367F0978}"/>
              </a:ext>
            </a:extLst>
          </p:cNvPr>
          <p:cNvSpPr txBox="1"/>
          <p:nvPr/>
        </p:nvSpPr>
        <p:spPr>
          <a:xfrm>
            <a:off x="6581829" y="1948721"/>
            <a:ext cx="2400300" cy="1200329"/>
          </a:xfrm>
          <a:prstGeom prst="rect">
            <a:avLst/>
          </a:prstGeom>
          <a:solidFill>
            <a:schemeClr val="accent1"/>
          </a:solidFill>
        </p:spPr>
        <p:txBody>
          <a:bodyPr wrap="square" rtlCol="0">
            <a:spAutoFit/>
          </a:bodyPr>
          <a:lstStyle/>
          <a:p>
            <a:pPr marL="0" indent="0" algn="l">
              <a:buNone/>
            </a:pPr>
            <a:r>
              <a:rPr lang="en-US" sz="1200" dirty="0">
                <a:latin typeface="Tahoma" panose="020B0604030504040204" pitchFamily="34" charset="0"/>
                <a:ea typeface="Tahoma" panose="020B0604030504040204" pitchFamily="34" charset="0"/>
                <a:cs typeface="Tahoma" panose="020B0604030504040204" pitchFamily="34" charset="0"/>
              </a:rPr>
              <a:t>Overfitting: model is too complex: the model fits great on the training data but doesn’t generalize to holdout data because it is “memorizing” the training data. </a:t>
            </a:r>
          </a:p>
        </p:txBody>
      </p:sp>
      <p:cxnSp>
        <p:nvCxnSpPr>
          <p:cNvPr id="10" name="Straight Arrow Connector 9">
            <a:extLst>
              <a:ext uri="{FF2B5EF4-FFF2-40B4-BE49-F238E27FC236}">
                <a16:creationId xmlns:a16="http://schemas.microsoft.com/office/drawing/2014/main" id="{2CA1DF8F-A079-E4F0-206C-FB4E9599D79E}"/>
              </a:ext>
            </a:extLst>
          </p:cNvPr>
          <p:cNvCxnSpPr>
            <a:cxnSpLocks/>
          </p:cNvCxnSpPr>
          <p:nvPr/>
        </p:nvCxnSpPr>
        <p:spPr bwMode="auto">
          <a:xfrm flipH="1" flipV="1">
            <a:off x="5899638" y="1579297"/>
            <a:ext cx="682191" cy="744563"/>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07417C5D-480E-C0AB-5326-524060D8C47B}"/>
              </a:ext>
            </a:extLst>
          </p:cNvPr>
          <p:cNvCxnSpPr>
            <a:cxnSpLocks/>
          </p:cNvCxnSpPr>
          <p:nvPr/>
        </p:nvCxnSpPr>
        <p:spPr bwMode="auto">
          <a:xfrm flipH="1">
            <a:off x="5961185" y="2330636"/>
            <a:ext cx="620644" cy="88454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410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E300-FD50-9CE3-CCF5-48FD29298814}"/>
              </a:ext>
            </a:extLst>
          </p:cNvPr>
          <p:cNvSpPr>
            <a:spLocks noGrp="1"/>
          </p:cNvSpPr>
          <p:nvPr>
            <p:ph type="title"/>
          </p:nvPr>
        </p:nvSpPr>
        <p:spPr/>
        <p:txBody>
          <a:bodyPr/>
          <a:lstStyle/>
          <a:p>
            <a:r>
              <a:rPr lang="en-US" dirty="0"/>
              <a:t>Cost / Benefit Matrix</a:t>
            </a:r>
          </a:p>
        </p:txBody>
      </p:sp>
      <p:sp>
        <p:nvSpPr>
          <p:cNvPr id="3" name="Content Placeholder 2">
            <a:extLst>
              <a:ext uri="{FF2B5EF4-FFF2-40B4-BE49-F238E27FC236}">
                <a16:creationId xmlns:a16="http://schemas.microsoft.com/office/drawing/2014/main" id="{1A1A9022-40E6-E6D4-362C-F594BED1AAF5}"/>
              </a:ext>
            </a:extLst>
          </p:cNvPr>
          <p:cNvSpPr>
            <a:spLocks noGrp="1"/>
          </p:cNvSpPr>
          <p:nvPr>
            <p:ph idx="1"/>
          </p:nvPr>
        </p:nvSpPr>
        <p:spPr/>
        <p:txBody>
          <a:bodyPr/>
          <a:lstStyle/>
          <a:p>
            <a:r>
              <a:rPr lang="en-US" dirty="0"/>
              <a:t>It can get even more complicated</a:t>
            </a:r>
          </a:p>
          <a:p>
            <a:pPr lvl="1"/>
            <a:r>
              <a:rPr lang="en-US" dirty="0"/>
              <a:t>Charity example:  what assumptions are you making with this matrix? </a:t>
            </a:r>
          </a:p>
          <a:p>
            <a:endParaRPr lang="en-US" dirty="0"/>
          </a:p>
        </p:txBody>
      </p:sp>
      <p:sp>
        <p:nvSpPr>
          <p:cNvPr id="4" name="Slide Number Placeholder 3">
            <a:extLst>
              <a:ext uri="{FF2B5EF4-FFF2-40B4-BE49-F238E27FC236}">
                <a16:creationId xmlns:a16="http://schemas.microsoft.com/office/drawing/2014/main" id="{DCB635DC-8879-2F6E-9E6C-6EF006AC9A90}"/>
              </a:ext>
            </a:extLst>
          </p:cNvPr>
          <p:cNvSpPr>
            <a:spLocks noGrp="1"/>
          </p:cNvSpPr>
          <p:nvPr>
            <p:ph type="sldNum" sz="quarter" idx="10"/>
          </p:nvPr>
        </p:nvSpPr>
        <p:spPr/>
        <p:txBody>
          <a:bodyPr/>
          <a:lstStyle/>
          <a:p>
            <a:fld id="{ABBEE3BA-F264-1746-880E-39AD601DF2B1}" type="slidenum">
              <a:rPr lang="en-US" smtClean="0"/>
              <a:t>70</a:t>
            </a:fld>
            <a:endParaRPr lang="en-US"/>
          </a:p>
        </p:txBody>
      </p:sp>
      <p:graphicFrame>
        <p:nvGraphicFramePr>
          <p:cNvPr id="5" name="Group 77">
            <a:extLst>
              <a:ext uri="{FF2B5EF4-FFF2-40B4-BE49-F238E27FC236}">
                <a16:creationId xmlns:a16="http://schemas.microsoft.com/office/drawing/2014/main" id="{382AB2B4-C8DB-0477-9BDF-107220900F1E}"/>
              </a:ext>
            </a:extLst>
          </p:cNvPr>
          <p:cNvGraphicFramePr>
            <a:graphicFrameLocks noGrp="1"/>
          </p:cNvGraphicFramePr>
          <p:nvPr>
            <p:extLst>
              <p:ext uri="{D42A27DB-BD31-4B8C-83A1-F6EECF244321}">
                <p14:modId xmlns:p14="http://schemas.microsoft.com/office/powerpoint/2010/main" val="1286828890"/>
              </p:ext>
            </p:extLst>
          </p:nvPr>
        </p:nvGraphicFramePr>
        <p:xfrm>
          <a:off x="1576346" y="2405019"/>
          <a:ext cx="5991307" cy="1173798"/>
        </p:xfrm>
        <a:graphic>
          <a:graphicData uri="http://schemas.openxmlformats.org/drawingml/2006/table">
            <a:tbl>
              <a:tblPr/>
              <a:tblGrid>
                <a:gridCol w="2189132">
                  <a:extLst>
                    <a:ext uri="{9D8B030D-6E8A-4147-A177-3AD203B41FA5}">
                      <a16:colId xmlns:a16="http://schemas.microsoft.com/office/drawing/2014/main" val="20000"/>
                    </a:ext>
                  </a:extLst>
                </a:gridCol>
                <a:gridCol w="1868683">
                  <a:extLst>
                    <a:ext uri="{9D8B030D-6E8A-4147-A177-3AD203B41FA5}">
                      <a16:colId xmlns:a16="http://schemas.microsoft.com/office/drawing/2014/main" val="20001"/>
                    </a:ext>
                  </a:extLst>
                </a:gridCol>
                <a:gridCol w="19334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Response = -</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Y</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9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B(Y,-) =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Solicitation = N</a:t>
                      </a: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B(N,-) =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27157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6898"/>
            <a:ext cx="8229600" cy="685482"/>
          </a:xfrm>
        </p:spPr>
        <p:txBody>
          <a:bodyPr>
            <a:normAutofit/>
          </a:bodyPr>
          <a:lstStyle/>
          <a:p>
            <a:r>
              <a:rPr lang="en-US" dirty="0"/>
              <a:t>Variable Costs/Benefits</a:t>
            </a:r>
          </a:p>
        </p:txBody>
      </p:sp>
      <p:graphicFrame>
        <p:nvGraphicFramePr>
          <p:cNvPr id="4" name="Content Placeholder 3"/>
          <p:cNvGraphicFramePr>
            <a:graphicFrameLocks/>
          </p:cNvGraphicFramePr>
          <p:nvPr>
            <p:extLst>
              <p:ext uri="{D42A27DB-BD31-4B8C-83A1-F6EECF244321}">
                <p14:modId xmlns:p14="http://schemas.microsoft.com/office/powerpoint/2010/main" val="3461140231"/>
              </p:ext>
            </p:extLst>
          </p:nvPr>
        </p:nvGraphicFramePr>
        <p:xfrm>
          <a:off x="7014534" y="1954958"/>
          <a:ext cx="1651841" cy="4382003"/>
        </p:xfrm>
        <a:graphic>
          <a:graphicData uri="http://schemas.openxmlformats.org/drawingml/2006/table">
            <a:tbl>
              <a:tblPr/>
              <a:tblGrid>
                <a:gridCol w="762563">
                  <a:extLst>
                    <a:ext uri="{9D8B030D-6E8A-4147-A177-3AD203B41FA5}">
                      <a16:colId xmlns:a16="http://schemas.microsoft.com/office/drawing/2014/main" val="20001"/>
                    </a:ext>
                  </a:extLst>
                </a:gridCol>
                <a:gridCol w="889278">
                  <a:extLst>
                    <a:ext uri="{9D8B030D-6E8A-4147-A177-3AD203B41FA5}">
                      <a16:colId xmlns:a16="http://schemas.microsoft.com/office/drawing/2014/main" val="20002"/>
                    </a:ext>
                  </a:extLst>
                </a:gridCol>
              </a:tblGrid>
              <a:tr h="273022">
                <a:tc>
                  <a:txBody>
                    <a:bodyPr/>
                    <a:lstStyle/>
                    <a:p>
                      <a:pPr algn="l" fontAlgn="b"/>
                      <a:r>
                        <a:rPr lang="en-US" sz="1200" b="1" i="0" u="none" strike="noStrike" dirty="0">
                          <a:solidFill>
                            <a:schemeClr val="tx1"/>
                          </a:solidFill>
                          <a:latin typeface="Calibri"/>
                        </a:rPr>
                        <a:t>      p(+)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1" i="0" u="none" strike="noStrike" dirty="0">
                          <a:solidFill>
                            <a:schemeClr val="tx1"/>
                          </a:solidFill>
                          <a:latin typeface="Calibri"/>
                        </a:rPr>
                        <a:t>    predicted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022">
                <a:tc>
                  <a:txBody>
                    <a:bodyPr/>
                    <a:lstStyle/>
                    <a:p>
                      <a:pPr algn="r" fontAlgn="b"/>
                      <a:r>
                        <a:rPr lang="en-US" sz="1200" b="0" i="0" u="none" strike="noStrike" dirty="0">
                          <a:solidFill>
                            <a:schemeClr val="tx1"/>
                          </a:solidFill>
                          <a:latin typeface="Courier" pitchFamily="2" charset="0"/>
                        </a:rPr>
                        <a:t>0.115488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022">
                <a:tc>
                  <a:txBody>
                    <a:bodyPr/>
                    <a:lstStyle/>
                    <a:p>
                      <a:pPr algn="r" fontAlgn="b"/>
                      <a:r>
                        <a:rPr lang="en-US" sz="1200" b="0" i="0" u="none" strike="noStrike" dirty="0">
                          <a:solidFill>
                            <a:schemeClr val="tx1"/>
                          </a:solidFill>
                          <a:latin typeface="Courier" pitchFamily="2" charset="0"/>
                        </a:rPr>
                        <a:t>0.001226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022">
                <a:tc>
                  <a:txBody>
                    <a:bodyPr/>
                    <a:lstStyle/>
                    <a:p>
                      <a:pPr algn="r" fontAlgn="b"/>
                      <a:r>
                        <a:rPr lang="en-US" sz="1200" b="0" i="0" u="none" strike="noStrike" dirty="0">
                          <a:solidFill>
                            <a:schemeClr val="tx1"/>
                          </a:solidFill>
                          <a:latin typeface="Courier" pitchFamily="2" charset="0"/>
                        </a:rPr>
                        <a:t>0.005427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022">
                <a:tc>
                  <a:txBody>
                    <a:bodyPr/>
                    <a:lstStyle/>
                    <a:p>
                      <a:pPr algn="r" fontAlgn="b"/>
                      <a:r>
                        <a:rPr lang="en-US" sz="1200" b="0" i="0" u="none" strike="noStrike" dirty="0">
                          <a:solidFill>
                            <a:schemeClr val="tx1"/>
                          </a:solidFill>
                          <a:latin typeface="Courier" pitchFamily="2" charset="0"/>
                        </a:rPr>
                        <a:t>0.067951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chemeClr val="tx1"/>
                          </a:solidFill>
                          <a:latin typeface="Calibri"/>
                        </a:rPr>
                        <a:t>12</a:t>
                      </a:r>
                      <a:endParaRPr lang="en-US" sz="1200" b="0"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3022">
                <a:tc>
                  <a:txBody>
                    <a:bodyPr/>
                    <a:lstStyle/>
                    <a:p>
                      <a:pPr algn="r" fontAlgn="b"/>
                      <a:r>
                        <a:rPr lang="en-US" sz="1200" b="0" i="0" u="none" strike="noStrike" dirty="0">
                          <a:solidFill>
                            <a:schemeClr val="tx1"/>
                          </a:solidFill>
                          <a:latin typeface="Courier" pitchFamily="2" charset="0"/>
                        </a:rPr>
                        <a:t>0.015874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75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73022">
                <a:tc>
                  <a:txBody>
                    <a:bodyPr/>
                    <a:lstStyle/>
                    <a:p>
                      <a:pPr algn="r" fontAlgn="b"/>
                      <a:r>
                        <a:rPr lang="en-US" sz="1200" b="0" i="0" u="none" strike="noStrike" dirty="0">
                          <a:solidFill>
                            <a:schemeClr val="tx1"/>
                          </a:solidFill>
                          <a:latin typeface="Courier" pitchFamily="2" charset="0"/>
                        </a:rPr>
                        <a:t>0.025487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73022">
                <a:tc>
                  <a:txBody>
                    <a:bodyPr/>
                    <a:lstStyle/>
                    <a:p>
                      <a:pPr algn="r" fontAlgn="b"/>
                      <a:r>
                        <a:rPr lang="en-US" sz="1200" b="0" i="0" u="none" strike="noStrike" dirty="0">
                          <a:solidFill>
                            <a:schemeClr val="tx1"/>
                          </a:solidFill>
                          <a:latin typeface="Courier" pitchFamily="2" charset="0"/>
                        </a:rPr>
                        <a:t>0.023191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30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73022">
                <a:tc>
                  <a:txBody>
                    <a:bodyPr/>
                    <a:lstStyle/>
                    <a:p>
                      <a:pPr algn="r" fontAlgn="b"/>
                      <a:r>
                        <a:rPr lang="en-US" sz="1200" b="0" i="0" u="none" strike="noStrike" dirty="0">
                          <a:solidFill>
                            <a:schemeClr val="tx1"/>
                          </a:solidFill>
                          <a:latin typeface="Courier" pitchFamily="2" charset="0"/>
                        </a:rPr>
                        <a:t>0.022713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chemeClr val="tx1"/>
                          </a:solidFill>
                          <a:latin typeface="Calibri"/>
                        </a:rPr>
                        <a:t>15</a:t>
                      </a:r>
                      <a:endParaRPr lang="en-US" sz="1200" b="0"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3022">
                <a:tc>
                  <a:txBody>
                    <a:bodyPr/>
                    <a:lstStyle/>
                    <a:p>
                      <a:pPr algn="r" fontAlgn="b"/>
                      <a:r>
                        <a:rPr lang="en-US" sz="1200" b="0" i="0" u="none" strike="noStrike" dirty="0">
                          <a:solidFill>
                            <a:schemeClr val="tx1"/>
                          </a:solidFill>
                          <a:latin typeface="Courier" pitchFamily="2" charset="0"/>
                        </a:rPr>
                        <a:t>0.029746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73022">
                <a:tc>
                  <a:txBody>
                    <a:bodyPr/>
                    <a:lstStyle/>
                    <a:p>
                      <a:pPr algn="r" fontAlgn="b"/>
                      <a:r>
                        <a:rPr lang="en-US" sz="1200" b="0" i="0" u="none" strike="noStrike" dirty="0">
                          <a:solidFill>
                            <a:schemeClr val="tx1"/>
                          </a:solidFill>
                          <a:latin typeface="Courier" pitchFamily="2" charset="0"/>
                        </a:rPr>
                        <a:t>0.088972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73022">
                <a:tc>
                  <a:txBody>
                    <a:bodyPr/>
                    <a:lstStyle/>
                    <a:p>
                      <a:pPr algn="r" fontAlgn="b"/>
                      <a:r>
                        <a:rPr lang="en-US" sz="1200" b="0" i="0" u="none" strike="noStrike" dirty="0">
                          <a:solidFill>
                            <a:schemeClr val="tx1"/>
                          </a:solidFill>
                          <a:latin typeface="Courier" pitchFamily="2" charset="0"/>
                        </a:rPr>
                        <a:t>0.067847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r" fontAlgn="b"/>
                      <a:r>
                        <a:rPr lang="en-US" sz="1200" b="0" i="0" u="none" strike="noStrike" dirty="0">
                          <a:solidFill>
                            <a:schemeClr val="tx1"/>
                          </a:solidFill>
                          <a:latin typeface="Calibri"/>
                        </a:rPr>
                        <a:t>73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11"/>
                  </a:ext>
                </a:extLst>
              </a:tr>
              <a:tr h="273022">
                <a:tc>
                  <a:txBody>
                    <a:bodyPr/>
                    <a:lstStyle/>
                    <a:p>
                      <a:pPr algn="r" fontAlgn="b"/>
                      <a:r>
                        <a:rPr lang="en-US" sz="1200" b="0" i="0" u="none" strike="noStrike" dirty="0">
                          <a:solidFill>
                            <a:schemeClr val="tx1"/>
                          </a:solidFill>
                          <a:latin typeface="Courier" pitchFamily="2" charset="0"/>
                        </a:rPr>
                        <a:t>0.066123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59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73022">
                <a:tc>
                  <a:txBody>
                    <a:bodyPr/>
                    <a:lstStyle/>
                    <a:p>
                      <a:pPr algn="r" fontAlgn="b"/>
                      <a:r>
                        <a:rPr lang="en-US" sz="1200" b="0" i="0" u="none" strike="noStrike" dirty="0">
                          <a:solidFill>
                            <a:schemeClr val="tx1"/>
                          </a:solidFill>
                          <a:latin typeface="Courier" pitchFamily="2" charset="0"/>
                        </a:rPr>
                        <a:t>0.075126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73022">
                <a:tc>
                  <a:txBody>
                    <a:bodyPr/>
                    <a:lstStyle/>
                    <a:p>
                      <a:pPr algn="r" fontAlgn="b"/>
                      <a:r>
                        <a:rPr lang="en-US" sz="1200" b="0" i="0" u="none" strike="noStrike" dirty="0">
                          <a:solidFill>
                            <a:schemeClr val="tx1"/>
                          </a:solidFill>
                          <a:latin typeface="Courier" pitchFamily="2" charset="0"/>
                        </a:rPr>
                        <a:t>0.080805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14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86673">
                <a:tc>
                  <a:txBody>
                    <a:bodyPr/>
                    <a:lstStyle/>
                    <a:p>
                      <a:pPr algn="r" fontAlgn="b"/>
                      <a:r>
                        <a:rPr lang="en-US" sz="1200" b="0" i="0" u="none" strike="noStrike" dirty="0">
                          <a:solidFill>
                            <a:schemeClr val="tx1"/>
                          </a:solidFill>
                          <a:latin typeface="Courier" pitchFamily="2" charset="0"/>
                        </a:rPr>
                        <a:t>0.009164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chemeClr val="tx1"/>
                          </a:solidFill>
                          <a:latin typeface="Calibri"/>
                        </a:rPr>
                        <a:t>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sp>
        <p:nvSpPr>
          <p:cNvPr id="7" name="Rectangle 3">
            <a:extLst>
              <a:ext uri="{FF2B5EF4-FFF2-40B4-BE49-F238E27FC236}">
                <a16:creationId xmlns:a16="http://schemas.microsoft.com/office/drawing/2014/main" id="{AA5FB3C0-A925-BE40-B525-B6D6604C4FF9}"/>
              </a:ext>
            </a:extLst>
          </p:cNvPr>
          <p:cNvSpPr txBox="1">
            <a:spLocks noChangeArrowheads="1"/>
          </p:cNvSpPr>
          <p:nvPr/>
        </p:nvSpPr>
        <p:spPr>
          <a:xfrm>
            <a:off x="304800" y="1914579"/>
            <a:ext cx="6263982" cy="3539430"/>
          </a:xfrm>
          <a:prstGeom prst="rect">
            <a:avLst/>
          </a:prstGeom>
          <a:noFill/>
        </p:spPr>
        <p:txBody>
          <a:bodyPr wrap="square" rtlCol="0">
            <a:spAutoFit/>
          </a:bodyPr>
          <a:lstStyle>
            <a:defPPr>
              <a:defRPr lang="en-US"/>
            </a:defPPr>
            <a:lvl1pPr marL="0" indent="0">
              <a:buNone/>
              <a:defRPr sz="2000">
                <a:latin typeface="Tahoma" panose="020B0604030504040204" pitchFamily="34" charset="0"/>
                <a:ea typeface="Tahoma" panose="020B0604030504040204" pitchFamily="34" charset="0"/>
                <a:cs typeface="Tahoma" panose="020B0604030504040204" pitchFamily="34" charset="0"/>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20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600" dirty="0">
                <a:latin typeface="Tahoma" panose="020B0604030504040204" pitchFamily="34" charset="0"/>
                <a:ea typeface="Tahoma" panose="020B0604030504040204" pitchFamily="34" charset="0"/>
                <a:cs typeface="Tahoma" panose="020B0604030504040204" pitchFamily="34" charset="0"/>
              </a:rPr>
              <a:t>You may have variable profit costs per customer. </a:t>
            </a:r>
          </a:p>
          <a:p>
            <a:endParaRPr lang="en-US" sz="1600" dirty="0"/>
          </a:p>
          <a:p>
            <a:r>
              <a:rPr lang="en-US" sz="1600" dirty="0">
                <a:latin typeface="Tahoma" panose="020B0604030504040204" pitchFamily="34" charset="0"/>
                <a:ea typeface="Tahoma" panose="020B0604030504040204" pitchFamily="34" charset="0"/>
                <a:cs typeface="Tahoma" panose="020B0604030504040204" pitchFamily="34" charset="0"/>
              </a:rPr>
              <a:t>EV(solicitation = Y) =  P(+|Y) x </a:t>
            </a:r>
            <a:r>
              <a:rPr lang="en-US" sz="1600" dirty="0"/>
              <a:t>B</a:t>
            </a:r>
            <a:r>
              <a:rPr lang="en-US" sz="1600" dirty="0">
                <a:latin typeface="Tahoma" panose="020B0604030504040204" pitchFamily="34" charset="0"/>
                <a:ea typeface="Tahoma" panose="020B0604030504040204" pitchFamily="34" charset="0"/>
                <a:cs typeface="Tahoma" panose="020B0604030504040204" pitchFamily="34" charset="0"/>
              </a:rPr>
              <a:t>(Y,+) + p(-|Y) x B(Y, -)</a:t>
            </a:r>
          </a:p>
          <a:p>
            <a:r>
              <a:rPr lang="en-US" sz="1600" dirty="0"/>
              <a:t>EV(not action) = 0</a:t>
            </a:r>
          </a:p>
          <a:p>
            <a:endParaRPr lang="en-US" sz="1600" dirty="0"/>
          </a:p>
          <a:p>
            <a:r>
              <a:rPr lang="en-US" sz="1600" dirty="0"/>
              <a:t>Take action if EV(Y) &gt; 0 </a:t>
            </a:r>
            <a:r>
              <a:rPr lang="en-US" sz="1600" i="1" dirty="0"/>
              <a:t>for that customer</a:t>
            </a:r>
          </a:p>
          <a:p>
            <a:endParaRPr lang="en-US" sz="1600" dirty="0"/>
          </a:p>
          <a:p>
            <a:r>
              <a:rPr lang="en-US" sz="1600" dirty="0"/>
              <a:t>Example:</a:t>
            </a:r>
          </a:p>
          <a:p>
            <a:r>
              <a:rPr lang="en-US" sz="1600" dirty="0"/>
              <a:t>EV=0.068* 73  + (1-0.068) * -1 = 4.032</a:t>
            </a:r>
          </a:p>
          <a:p>
            <a:endParaRPr lang="en-US" sz="1600" dirty="0"/>
          </a:p>
          <a:p>
            <a:r>
              <a:rPr lang="en-US" sz="1600" dirty="0"/>
              <a:t>Decision: Send! (even though probability is low, the potential benefit is high enough</a:t>
            </a:r>
          </a:p>
        </p:txBody>
      </p:sp>
      <p:sp>
        <p:nvSpPr>
          <p:cNvPr id="3" name="TextBox 2">
            <a:extLst>
              <a:ext uri="{FF2B5EF4-FFF2-40B4-BE49-F238E27FC236}">
                <a16:creationId xmlns:a16="http://schemas.microsoft.com/office/drawing/2014/main" id="{493C7639-A92F-1CDA-DE31-D0D460E0C255}"/>
              </a:ext>
            </a:extLst>
          </p:cNvPr>
          <p:cNvSpPr txBox="1"/>
          <p:nvPr/>
        </p:nvSpPr>
        <p:spPr>
          <a:xfrm>
            <a:off x="5400158" y="865070"/>
            <a:ext cx="3417287" cy="523220"/>
          </a:xfrm>
          <a:prstGeom prst="rect">
            <a:avLst/>
          </a:prstGeom>
          <a:solidFill>
            <a:schemeClr val="accent1"/>
          </a:solidFill>
        </p:spPr>
        <p:txBody>
          <a:bodyPr wrap="square" rtlCol="0">
            <a:spAutoFit/>
          </a:bodyPr>
          <a:lstStyle/>
          <a:p>
            <a:pPr marL="0" indent="0" algn="ctr">
              <a:buNone/>
            </a:pPr>
            <a:r>
              <a:rPr lang="en-US" sz="1400" dirty="0">
                <a:latin typeface="Tahoma" panose="020B0604030504040204" pitchFamily="34" charset="0"/>
                <a:ea typeface="Tahoma" panose="020B0604030504040204" pitchFamily="34" charset="0"/>
                <a:cs typeface="Tahoma" panose="020B0604030504040204" pitchFamily="34" charset="0"/>
              </a:rPr>
              <a:t>Regression Model: Each person has a different predicted benefit!</a:t>
            </a:r>
          </a:p>
        </p:txBody>
      </p:sp>
      <p:cxnSp>
        <p:nvCxnSpPr>
          <p:cNvPr id="6" name="Straight Arrow Connector 5">
            <a:extLst>
              <a:ext uri="{FF2B5EF4-FFF2-40B4-BE49-F238E27FC236}">
                <a16:creationId xmlns:a16="http://schemas.microsoft.com/office/drawing/2014/main" id="{F161AC6C-D7E8-AFB6-66E5-610B4932B347}"/>
              </a:ext>
            </a:extLst>
          </p:cNvPr>
          <p:cNvCxnSpPr/>
          <p:nvPr/>
        </p:nvCxnSpPr>
        <p:spPr bwMode="auto">
          <a:xfrm>
            <a:off x="8173039" y="1442301"/>
            <a:ext cx="0" cy="47227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6610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9343C-653E-63A7-63FB-C27621C2A03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B5048F-2B07-FC2D-A551-75F4891233BA}"/>
              </a:ext>
            </a:extLst>
          </p:cNvPr>
          <p:cNvSpPr>
            <a:spLocks noGrp="1"/>
          </p:cNvSpPr>
          <p:nvPr>
            <p:ph type="sldNum" sz="quarter" idx="12"/>
          </p:nvPr>
        </p:nvSpPr>
        <p:spPr/>
        <p:txBody>
          <a:bodyPr/>
          <a:lstStyle/>
          <a:p>
            <a:fld id="{ABBEE3BA-F264-1746-880E-39AD601DF2B1}" type="slidenum">
              <a:rPr lang="en-US" smtClean="0"/>
              <a:t>72</a:t>
            </a:fld>
            <a:endParaRPr lang="en-US"/>
          </a:p>
        </p:txBody>
      </p:sp>
      <p:sp>
        <p:nvSpPr>
          <p:cNvPr id="3" name="Text Placeholder 2">
            <a:extLst>
              <a:ext uri="{FF2B5EF4-FFF2-40B4-BE49-F238E27FC236}">
                <a16:creationId xmlns:a16="http://schemas.microsoft.com/office/drawing/2014/main" id="{108E8AD4-39BE-ABEF-7575-4746E8D4C167}"/>
              </a:ext>
            </a:extLst>
          </p:cNvPr>
          <p:cNvSpPr>
            <a:spLocks noGrp="1"/>
          </p:cNvSpPr>
          <p:nvPr>
            <p:ph type="body" sz="quarter" idx="13"/>
          </p:nvPr>
        </p:nvSpPr>
        <p:spPr>
          <a:xfrm>
            <a:off x="606356" y="1769441"/>
            <a:ext cx="8162505" cy="668959"/>
          </a:xfrm>
        </p:spPr>
        <p:txBody>
          <a:bodyPr/>
          <a:lstStyle/>
          <a:p>
            <a:r>
              <a:rPr lang="en-US" dirty="0"/>
              <a:t>Using Evaluation Curves</a:t>
            </a:r>
          </a:p>
        </p:txBody>
      </p:sp>
      <p:sp>
        <p:nvSpPr>
          <p:cNvPr id="4" name="TextBox 3">
            <a:extLst>
              <a:ext uri="{FF2B5EF4-FFF2-40B4-BE49-F238E27FC236}">
                <a16:creationId xmlns:a16="http://schemas.microsoft.com/office/drawing/2014/main" id="{E78EF90C-0A86-C427-9F55-14AF3158D31B}"/>
              </a:ext>
            </a:extLst>
          </p:cNvPr>
          <p:cNvSpPr txBox="1"/>
          <p:nvPr/>
        </p:nvSpPr>
        <p:spPr>
          <a:xfrm>
            <a:off x="2954215" y="3191608"/>
            <a:ext cx="3711272" cy="400110"/>
          </a:xfrm>
          <a:prstGeom prst="rect">
            <a:avLst/>
          </a:prstGeom>
          <a:noFill/>
        </p:spPr>
        <p:txBody>
          <a:bodyPr wrap="none" rtlCol="0">
            <a:spAutoFit/>
          </a:bodyPr>
          <a:lstStyle/>
          <a:p>
            <a:pPr marL="0" indent="0" algn="l">
              <a:buNone/>
            </a:pPr>
            <a:r>
              <a:rPr lang="en-US" sz="2000" dirty="0">
                <a:latin typeface="Consolas" panose="020B0609020204030204" pitchFamily="49" charset="0"/>
                <a:ea typeface="Tahoma" panose="020B0604030504040204" pitchFamily="34" charset="0"/>
                <a:cs typeface="Consolas" panose="020B0609020204030204" pitchFamily="49" charset="0"/>
              </a:rPr>
              <a:t>T5_Model_assessment.ipynb</a:t>
            </a:r>
          </a:p>
        </p:txBody>
      </p:sp>
    </p:spTree>
    <p:extLst>
      <p:ext uri="{BB962C8B-B14F-4D97-AF65-F5344CB8AC3E}">
        <p14:creationId xmlns:p14="http://schemas.microsoft.com/office/powerpoint/2010/main" val="253220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1815-26C7-6887-93DD-F1AB9C00B410}"/>
              </a:ext>
            </a:extLst>
          </p:cNvPr>
          <p:cNvSpPr>
            <a:spLocks noGrp="1"/>
          </p:cNvSpPr>
          <p:nvPr>
            <p:ph type="title"/>
          </p:nvPr>
        </p:nvSpPr>
        <p:spPr/>
        <p:txBody>
          <a:bodyPr/>
          <a:lstStyle/>
          <a:p>
            <a:r>
              <a:rPr lang="en-US" dirty="0"/>
              <a:t>Complexity vs. Error</a:t>
            </a:r>
          </a:p>
        </p:txBody>
      </p:sp>
      <p:pic>
        <p:nvPicPr>
          <p:cNvPr id="5" name="Content Placeholder 4">
            <a:extLst>
              <a:ext uri="{FF2B5EF4-FFF2-40B4-BE49-F238E27FC236}">
                <a16:creationId xmlns:a16="http://schemas.microsoft.com/office/drawing/2014/main" id="{999B45EB-7969-F839-FA0E-CA09D4E23B75}"/>
              </a:ext>
            </a:extLst>
          </p:cNvPr>
          <p:cNvPicPr>
            <a:picLocks noGrp="1" noChangeAspect="1"/>
          </p:cNvPicPr>
          <p:nvPr>
            <p:ph idx="1"/>
          </p:nvPr>
        </p:nvPicPr>
        <p:blipFill>
          <a:blip r:embed="rId3"/>
          <a:stretch>
            <a:fillRect/>
          </a:stretch>
        </p:blipFill>
        <p:spPr>
          <a:xfrm>
            <a:off x="1231900" y="1343387"/>
            <a:ext cx="6680200" cy="3314700"/>
          </a:xfrm>
          <a:prstGeom prst="rect">
            <a:avLst/>
          </a:prstGeom>
        </p:spPr>
      </p:pic>
      <p:sp>
        <p:nvSpPr>
          <p:cNvPr id="4" name="Slide Number Placeholder 3">
            <a:extLst>
              <a:ext uri="{FF2B5EF4-FFF2-40B4-BE49-F238E27FC236}">
                <a16:creationId xmlns:a16="http://schemas.microsoft.com/office/drawing/2014/main" id="{C0FC1D93-B4A3-842B-0F2C-3D365964F417}"/>
              </a:ext>
            </a:extLst>
          </p:cNvPr>
          <p:cNvSpPr>
            <a:spLocks noGrp="1"/>
          </p:cNvSpPr>
          <p:nvPr>
            <p:ph type="sldNum" sz="quarter" idx="10"/>
          </p:nvPr>
        </p:nvSpPr>
        <p:spPr/>
        <p:txBody>
          <a:bodyPr/>
          <a:lstStyle/>
          <a:p>
            <a:fld id="{ABBEE3BA-F264-1746-880E-39AD601DF2B1}" type="slidenum">
              <a:rPr lang="en-US" smtClean="0"/>
              <a:t>8</a:t>
            </a:fld>
            <a:endParaRPr lang="en-US"/>
          </a:p>
        </p:txBody>
      </p:sp>
      <p:sp>
        <p:nvSpPr>
          <p:cNvPr id="6" name="TextBox 5">
            <a:extLst>
              <a:ext uri="{FF2B5EF4-FFF2-40B4-BE49-F238E27FC236}">
                <a16:creationId xmlns:a16="http://schemas.microsoft.com/office/drawing/2014/main" id="{70880427-3C22-5C2B-0213-C6F465D8EB69}"/>
              </a:ext>
            </a:extLst>
          </p:cNvPr>
          <p:cNvSpPr txBox="1"/>
          <p:nvPr/>
        </p:nvSpPr>
        <p:spPr>
          <a:xfrm>
            <a:off x="1447982" y="4754405"/>
            <a:ext cx="6680200" cy="1520416"/>
          </a:xfrm>
          <a:prstGeom prst="rect">
            <a:avLst/>
          </a:prstGeom>
          <a:solidFill>
            <a:schemeClr val="accent2">
              <a:lumMod val="20000"/>
              <a:lumOff val="80000"/>
            </a:schemeClr>
          </a:solidFill>
        </p:spPr>
        <p:txBody>
          <a:bodyPr wrap="square" rtlCol="0">
            <a:spAutoFit/>
          </a:bodyPr>
          <a:lstStyle/>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All Models have complexity parameters:</a:t>
            </a:r>
          </a:p>
          <a:p>
            <a:pPr marL="0" indent="0" algn="ctr">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Tree models =&gt; number of nodes, min leaf size</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Regression models =&gt; # features, degree of polynomial, interactions</a:t>
            </a:r>
          </a:p>
          <a:p>
            <a:pPr marL="0" indent="0" algn="ctr">
              <a:buNone/>
            </a:pPr>
            <a:r>
              <a:rPr lang="en-US" sz="1600" dirty="0">
                <a:latin typeface="Tahoma" panose="020B0604030504040204" pitchFamily="34" charset="0"/>
                <a:ea typeface="Tahoma" panose="020B0604030504040204" pitchFamily="34" charset="0"/>
                <a:cs typeface="Tahoma" panose="020B0604030504040204" pitchFamily="34" charset="0"/>
              </a:rPr>
              <a:t>Neural Nets =&gt; layers, complexity of functions</a:t>
            </a:r>
          </a:p>
        </p:txBody>
      </p:sp>
    </p:spTree>
    <p:extLst>
      <p:ext uri="{BB962C8B-B14F-4D97-AF65-F5344CB8AC3E}">
        <p14:creationId xmlns:p14="http://schemas.microsoft.com/office/powerpoint/2010/main" val="236105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0097-BF87-30A4-684E-E12BEC8B5D87}"/>
              </a:ext>
            </a:extLst>
          </p:cNvPr>
          <p:cNvSpPr>
            <a:spLocks noGrp="1"/>
          </p:cNvSpPr>
          <p:nvPr>
            <p:ph type="title"/>
          </p:nvPr>
        </p:nvSpPr>
        <p:spPr/>
        <p:txBody>
          <a:bodyPr/>
          <a:lstStyle/>
          <a:p>
            <a:r>
              <a:rPr lang="en-US" dirty="0"/>
              <a:t>Using Holdout sets for Tree induction</a:t>
            </a:r>
          </a:p>
        </p:txBody>
      </p:sp>
      <p:sp>
        <p:nvSpPr>
          <p:cNvPr id="3" name="Content Placeholder 2">
            <a:extLst>
              <a:ext uri="{FF2B5EF4-FFF2-40B4-BE49-F238E27FC236}">
                <a16:creationId xmlns:a16="http://schemas.microsoft.com/office/drawing/2014/main" id="{E524B093-44FD-B18C-6FE4-80595D1C4DA8}"/>
              </a:ext>
            </a:extLst>
          </p:cNvPr>
          <p:cNvSpPr>
            <a:spLocks noGrp="1"/>
          </p:cNvSpPr>
          <p:nvPr>
            <p:ph idx="1"/>
          </p:nvPr>
        </p:nvSpPr>
        <p:spPr>
          <a:xfrm>
            <a:off x="457200" y="889224"/>
            <a:ext cx="8084916" cy="729214"/>
          </a:xfrm>
        </p:spPr>
        <p:txBody>
          <a:bodyPr/>
          <a:lstStyle/>
          <a:p>
            <a:r>
              <a:rPr lang="en-US" dirty="0"/>
              <a:t>You can use the complexity tradeoff to find the best size for a tree</a:t>
            </a:r>
          </a:p>
        </p:txBody>
      </p:sp>
      <p:sp>
        <p:nvSpPr>
          <p:cNvPr id="4" name="Slide Number Placeholder 3">
            <a:extLst>
              <a:ext uri="{FF2B5EF4-FFF2-40B4-BE49-F238E27FC236}">
                <a16:creationId xmlns:a16="http://schemas.microsoft.com/office/drawing/2014/main" id="{AB8B544D-F92A-9CFA-24CB-EA11BB10F2EB}"/>
              </a:ext>
            </a:extLst>
          </p:cNvPr>
          <p:cNvSpPr>
            <a:spLocks noGrp="1"/>
          </p:cNvSpPr>
          <p:nvPr>
            <p:ph type="sldNum" sz="quarter" idx="10"/>
          </p:nvPr>
        </p:nvSpPr>
        <p:spPr/>
        <p:txBody>
          <a:bodyPr/>
          <a:lstStyle/>
          <a:p>
            <a:fld id="{ABBEE3BA-F264-1746-880E-39AD601DF2B1}" type="slidenum">
              <a:rPr lang="en-US" smtClean="0"/>
              <a:t>9</a:t>
            </a:fld>
            <a:endParaRPr lang="en-US" dirty="0"/>
          </a:p>
        </p:txBody>
      </p:sp>
      <p:pic>
        <p:nvPicPr>
          <p:cNvPr id="6" name="Picture 5" descr="A graph of a tree size&#10;&#10;Description automatically generated with medium confidence">
            <a:extLst>
              <a:ext uri="{FF2B5EF4-FFF2-40B4-BE49-F238E27FC236}">
                <a16:creationId xmlns:a16="http://schemas.microsoft.com/office/drawing/2014/main" id="{138B5623-C519-AD07-DD4A-AF51CDF3C7AD}"/>
              </a:ext>
            </a:extLst>
          </p:cNvPr>
          <p:cNvPicPr>
            <a:picLocks noChangeAspect="1"/>
          </p:cNvPicPr>
          <p:nvPr/>
        </p:nvPicPr>
        <p:blipFill>
          <a:blip r:embed="rId3"/>
          <a:stretch>
            <a:fillRect/>
          </a:stretch>
        </p:blipFill>
        <p:spPr>
          <a:xfrm>
            <a:off x="2637692" y="1845599"/>
            <a:ext cx="5696432" cy="4305137"/>
          </a:xfrm>
          <a:prstGeom prst="rect">
            <a:avLst/>
          </a:prstGeom>
        </p:spPr>
      </p:pic>
      <p:sp>
        <p:nvSpPr>
          <p:cNvPr id="8" name="TextBox 7">
            <a:extLst>
              <a:ext uri="{FF2B5EF4-FFF2-40B4-BE49-F238E27FC236}">
                <a16:creationId xmlns:a16="http://schemas.microsoft.com/office/drawing/2014/main" id="{938C8386-B3D6-7954-9B4A-52B3465D4AAA}"/>
              </a:ext>
            </a:extLst>
          </p:cNvPr>
          <p:cNvSpPr txBox="1"/>
          <p:nvPr/>
        </p:nvSpPr>
        <p:spPr>
          <a:xfrm>
            <a:off x="457200" y="3445441"/>
            <a:ext cx="1529461" cy="600164"/>
          </a:xfrm>
          <a:prstGeom prst="rect">
            <a:avLst/>
          </a:prstGeom>
          <a:solidFill>
            <a:schemeClr val="accent2">
              <a:lumMod val="20000"/>
              <a:lumOff val="80000"/>
            </a:schemeClr>
          </a:solidFill>
        </p:spPr>
        <p:txBody>
          <a:bodyPr wrap="squar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Note we are using Accuracy on y-axis, not error!</a:t>
            </a:r>
          </a:p>
        </p:txBody>
      </p:sp>
      <p:sp>
        <p:nvSpPr>
          <p:cNvPr id="9" name="TextBox 8">
            <a:extLst>
              <a:ext uri="{FF2B5EF4-FFF2-40B4-BE49-F238E27FC236}">
                <a16:creationId xmlns:a16="http://schemas.microsoft.com/office/drawing/2014/main" id="{AB7A1411-726B-8F90-4ABA-7B4AF79B2955}"/>
              </a:ext>
            </a:extLst>
          </p:cNvPr>
          <p:cNvSpPr txBox="1"/>
          <p:nvPr/>
        </p:nvSpPr>
        <p:spPr>
          <a:xfrm>
            <a:off x="4826445" y="6221740"/>
            <a:ext cx="1726755" cy="261610"/>
          </a:xfrm>
          <a:prstGeom prst="rect">
            <a:avLst/>
          </a:prstGeom>
          <a:solidFill>
            <a:schemeClr val="accent2">
              <a:lumMod val="20000"/>
              <a:lumOff val="80000"/>
            </a:schemeClr>
          </a:solidFill>
        </p:spPr>
        <p:txBody>
          <a:bodyPr wrap="none" rtlCol="0">
            <a:spAutoFit/>
          </a:bodyPr>
          <a:lstStyle/>
          <a:p>
            <a:pPr marL="0" indent="0" algn="l">
              <a:buNone/>
            </a:pPr>
            <a:r>
              <a:rPr lang="en-US" sz="1100" dirty="0">
                <a:latin typeface="Tahoma" panose="020B0604030504040204" pitchFamily="34" charset="0"/>
                <a:ea typeface="Tahoma" panose="020B0604030504040204" pitchFamily="34" charset="0"/>
                <a:cs typeface="Tahoma" panose="020B0604030504040204" pitchFamily="34" charset="0"/>
              </a:rPr>
              <a:t>Note: log scale on nodes</a:t>
            </a:r>
          </a:p>
        </p:txBody>
      </p:sp>
      <p:cxnSp>
        <p:nvCxnSpPr>
          <p:cNvPr id="7" name="Straight Arrow Connector 6">
            <a:extLst>
              <a:ext uri="{FF2B5EF4-FFF2-40B4-BE49-F238E27FC236}">
                <a16:creationId xmlns:a16="http://schemas.microsoft.com/office/drawing/2014/main" id="{0D8A1CFB-45B2-6D08-1A41-91AF8A6790BE}"/>
              </a:ext>
            </a:extLst>
          </p:cNvPr>
          <p:cNvCxnSpPr/>
          <p:nvPr/>
        </p:nvCxnSpPr>
        <p:spPr bwMode="auto">
          <a:xfrm>
            <a:off x="2250831" y="3745523"/>
            <a:ext cx="386861"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EB008FDD-24B4-A41C-B5E2-EBEC9F4FD49C}"/>
              </a:ext>
            </a:extLst>
          </p:cNvPr>
          <p:cNvSpPr txBox="1"/>
          <p:nvPr/>
        </p:nvSpPr>
        <p:spPr>
          <a:xfrm>
            <a:off x="7060391" y="1608492"/>
            <a:ext cx="1119217" cy="307777"/>
          </a:xfrm>
          <a:prstGeom prst="rect">
            <a:avLst/>
          </a:prstGeom>
          <a:solidFill>
            <a:schemeClr val="accent5"/>
          </a:solidFill>
        </p:spPr>
        <p:txBody>
          <a:bodyPr wrap="none" rtlCol="0">
            <a:spAutoFit/>
          </a:bodyPr>
          <a:lstStyle/>
          <a:p>
            <a:pPr marL="0" indent="0" algn="l">
              <a:buNone/>
            </a:pPr>
            <a:r>
              <a:rPr lang="en-US" sz="1400" dirty="0">
                <a:latin typeface="Tahoma" panose="020B0604030504040204" pitchFamily="34" charset="0"/>
                <a:ea typeface="Tahoma" panose="020B0604030504040204" pitchFamily="34" charset="0"/>
                <a:cs typeface="Tahoma" panose="020B0604030504040204" pitchFamily="34" charset="0"/>
              </a:rPr>
              <a:t>DSB Fig 5-3</a:t>
            </a:r>
          </a:p>
        </p:txBody>
      </p:sp>
    </p:spTree>
    <p:extLst>
      <p:ext uri="{BB962C8B-B14F-4D97-AF65-F5344CB8AC3E}">
        <p14:creationId xmlns:p14="http://schemas.microsoft.com/office/powerpoint/2010/main" val="208178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heme/theme1.xml><?xml version="1.0" encoding="utf-8"?>
<a:theme xmlns:a="http://schemas.openxmlformats.org/drawingml/2006/main" name="1_SBE10">
  <a:themeElements>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BE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8E0D30"/>
          </a:buClr>
          <a:buSzTx/>
          <a:buFontTx/>
          <a:buChar char="•"/>
          <a:tabLst/>
          <a:defRPr kumimoji="0" sz="3200" b="0" i="0" u="none" strike="noStrike" cap="none" normalizeH="0" baseline="0">
            <a:ln>
              <a:noFill/>
            </a:ln>
            <a:solidFill>
              <a:schemeClr val="tx1"/>
            </a:solidFill>
            <a:effectLst/>
            <a:latin typeface="Times New Roman" pitchFamily="18" charset="0"/>
            <a:cs typeface="Arial" pitchFamily="34" charset="0"/>
          </a:defRPr>
        </a:defPPr>
      </a:lstStyle>
    </a:spDef>
    <a:lnDef>
      <a:spPr bwMode="auto">
        <a:ln>
          <a:headEnd type="none" w="med" len="med"/>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none" rtlCol="0">
        <a:spAutoFit/>
      </a:bodyPr>
      <a:lstStyle>
        <a:defPPr marL="0" indent="0" algn="l">
          <a:buNone/>
          <a:defRPr sz="2000" dirty="0" smtClean="0">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raClrScheme>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BE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BE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BE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BE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BE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BE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BE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BE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BE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BE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BE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25D1EA52-FF14-FF4C-8210-EBA89A9AF96A}" vid="{9EF43700-E3C1-2747-8DEB-38AA96CA1F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CTV-style</Template>
  <TotalTime>67142</TotalTime>
  <Words>5931</Words>
  <Application>Microsoft Macintosh PowerPoint</Application>
  <PresentationFormat>On-screen Show (4:3)</PresentationFormat>
  <Paragraphs>1665</Paragraphs>
  <Slides>72</Slides>
  <Notes>53</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ＭＳ Ｐゴシック</vt:lpstr>
      <vt:lpstr>SimSun</vt:lpstr>
      <vt:lpstr>Arial</vt:lpstr>
      <vt:lpstr>Calibri</vt:lpstr>
      <vt:lpstr>Consolas</vt:lpstr>
      <vt:lpstr>Courier</vt:lpstr>
      <vt:lpstr>Helvetica</vt:lpstr>
      <vt:lpstr>Lucida Console</vt:lpstr>
      <vt:lpstr>Tahoma</vt:lpstr>
      <vt:lpstr>Times New Roman</vt:lpstr>
      <vt:lpstr>Wingdings</vt:lpstr>
      <vt:lpstr>1_SBE10</vt:lpstr>
      <vt:lpstr>Topic 5 – (Over)Fitting and Evaluating Models</vt:lpstr>
      <vt:lpstr>PowerPoint Presentation</vt:lpstr>
      <vt:lpstr>PowerPoint Presentation</vt:lpstr>
      <vt:lpstr>Evaluating models</vt:lpstr>
      <vt:lpstr>Evaluating models</vt:lpstr>
      <vt:lpstr>Evaluation and model complexity</vt:lpstr>
      <vt:lpstr>Complexity vs. Error</vt:lpstr>
      <vt:lpstr>Complexity vs. Error</vt:lpstr>
      <vt:lpstr>Using Holdout sets for Tree induction</vt:lpstr>
      <vt:lpstr>Cross-validation</vt:lpstr>
      <vt:lpstr>Cross-validation</vt:lpstr>
      <vt:lpstr>PowerPoint Presentation</vt:lpstr>
      <vt:lpstr>Example : predicting churn</vt:lpstr>
      <vt:lpstr>Example : predicting churn</vt:lpstr>
      <vt:lpstr>Leave One Out Cross Val (LOOCV)</vt:lpstr>
      <vt:lpstr>Back to our example</vt:lpstr>
      <vt:lpstr>PowerPoint Presentation</vt:lpstr>
      <vt:lpstr>Validation set</vt:lpstr>
      <vt:lpstr>PowerPoint Presentation</vt:lpstr>
      <vt:lpstr>Model Performance</vt:lpstr>
      <vt:lpstr>Probability to Classification </vt:lpstr>
      <vt:lpstr>Probability to Classification: </vt:lpstr>
      <vt:lpstr>Probability to Classification: </vt:lpstr>
      <vt:lpstr>Probability to Classification: </vt:lpstr>
      <vt:lpstr>What cutoff to choose?</vt:lpstr>
      <vt:lpstr>Example: Non-profit Mailing</vt:lpstr>
      <vt:lpstr>Practical Example: Non-profit Mailing</vt:lpstr>
      <vt:lpstr>Example: Non-profit Mailing</vt:lpstr>
      <vt:lpstr>Non-profit mailing</vt:lpstr>
      <vt:lpstr>False Positives and False Negatives</vt:lpstr>
      <vt:lpstr>Confusion Matrix</vt:lpstr>
      <vt:lpstr>Determining the cutoff</vt:lpstr>
      <vt:lpstr>Building a Confusion Matrix</vt:lpstr>
      <vt:lpstr>Confusion matrix with different cutoffs</vt:lpstr>
      <vt:lpstr>PowerPoint Presentation</vt:lpstr>
      <vt:lpstr>Confusion Matrix example</vt:lpstr>
      <vt:lpstr>Classifier Evaluation Metrics</vt:lpstr>
      <vt:lpstr>Precision and Recall??</vt:lpstr>
      <vt:lpstr>Example</vt:lpstr>
      <vt:lpstr>PowerPoint Presentation</vt:lpstr>
      <vt:lpstr>Evaluation Curves and Metrics</vt:lpstr>
      <vt:lpstr>Baserate as Baseline</vt:lpstr>
      <vt:lpstr>Problems with Unbalanced Classes</vt:lpstr>
      <vt:lpstr> 1) Precision/Recall Tradeoff: </vt:lpstr>
      <vt:lpstr>Precision recall curve</vt:lpstr>
      <vt:lpstr>Precision recall curve</vt:lpstr>
      <vt:lpstr>However..</vt:lpstr>
      <vt:lpstr>Ranking Models</vt:lpstr>
      <vt:lpstr>2) ROC Curve</vt:lpstr>
      <vt:lpstr>ROC Curve</vt:lpstr>
      <vt:lpstr>Example from DSB</vt:lpstr>
      <vt:lpstr>Why ROC?</vt:lpstr>
      <vt:lpstr>AUC</vt:lpstr>
      <vt:lpstr>AUC examples</vt:lpstr>
      <vt:lpstr>3) Lift Curve</vt:lpstr>
      <vt:lpstr>Lift Curve</vt:lpstr>
      <vt:lpstr>Cumulative response curves</vt:lpstr>
      <vt:lpstr>Cumulative response curves =&gt; Lift</vt:lpstr>
      <vt:lpstr>From Cumulative Response to Lift</vt:lpstr>
      <vt:lpstr>So Many Curves!</vt:lpstr>
      <vt:lpstr>PowerPoint Presentation</vt:lpstr>
      <vt:lpstr>Using Expected Value for Evaluation</vt:lpstr>
      <vt:lpstr>Cost/Benefit Matrix</vt:lpstr>
      <vt:lpstr>Cost/Benefit Matrix</vt:lpstr>
      <vt:lpstr>Cost/Benefit =&gt; Profit</vt:lpstr>
      <vt:lpstr>PowerPoint Presentation</vt:lpstr>
      <vt:lpstr>Case Study</vt:lpstr>
      <vt:lpstr>Case Study</vt:lpstr>
      <vt:lpstr>Profit Curves</vt:lpstr>
      <vt:lpstr>Cost / Benefit Matrix</vt:lpstr>
      <vt:lpstr>Variable Costs/Benefits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volinsky</dc:creator>
  <cp:lastModifiedBy>chris volinsky</cp:lastModifiedBy>
  <cp:revision>65</cp:revision>
  <dcterms:created xsi:type="dcterms:W3CDTF">2023-07-07T20:20:38Z</dcterms:created>
  <dcterms:modified xsi:type="dcterms:W3CDTF">2025-02-28T21:11:08Z</dcterms:modified>
</cp:coreProperties>
</file>